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1"/>
  </p:sldMasterIdLst>
  <p:notesMasterIdLst>
    <p:notesMasterId r:id="rId49"/>
  </p:notesMasterIdLst>
  <p:sldIdLst>
    <p:sldId id="257" r:id="rId2"/>
    <p:sldId id="258" r:id="rId3"/>
    <p:sldId id="259" r:id="rId4"/>
    <p:sldId id="260" r:id="rId5"/>
    <p:sldId id="262" r:id="rId6"/>
    <p:sldId id="264" r:id="rId7"/>
    <p:sldId id="265" r:id="rId8"/>
    <p:sldId id="266" r:id="rId9"/>
    <p:sldId id="267" r:id="rId10"/>
    <p:sldId id="303" r:id="rId11"/>
    <p:sldId id="304" r:id="rId12"/>
    <p:sldId id="268" r:id="rId13"/>
    <p:sldId id="269" r:id="rId14"/>
    <p:sldId id="270" r:id="rId15"/>
    <p:sldId id="271" r:id="rId16"/>
    <p:sldId id="272" r:id="rId17"/>
    <p:sldId id="273" r:id="rId18"/>
    <p:sldId id="277" r:id="rId19"/>
    <p:sldId id="278" r:id="rId20"/>
    <p:sldId id="279" r:id="rId21"/>
    <p:sldId id="305" r:id="rId22"/>
    <p:sldId id="280" r:id="rId23"/>
    <p:sldId id="281" r:id="rId24"/>
    <p:sldId id="282" r:id="rId25"/>
    <p:sldId id="283" r:id="rId26"/>
    <p:sldId id="285" r:id="rId27"/>
    <p:sldId id="286" r:id="rId28"/>
    <p:sldId id="284" r:id="rId29"/>
    <p:sldId id="287" r:id="rId30"/>
    <p:sldId id="288" r:id="rId31"/>
    <p:sldId id="289" r:id="rId32"/>
    <p:sldId id="290" r:id="rId33"/>
    <p:sldId id="291" r:id="rId34"/>
    <p:sldId id="292" r:id="rId35"/>
    <p:sldId id="293" r:id="rId36"/>
    <p:sldId id="294" r:id="rId37"/>
    <p:sldId id="295" r:id="rId38"/>
    <p:sldId id="308" r:id="rId39"/>
    <p:sldId id="306" r:id="rId40"/>
    <p:sldId id="307" r:id="rId41"/>
    <p:sldId id="296" r:id="rId42"/>
    <p:sldId id="297" r:id="rId43"/>
    <p:sldId id="298" r:id="rId44"/>
    <p:sldId id="299" r:id="rId45"/>
    <p:sldId id="300" r:id="rId46"/>
    <p:sldId id="301" r:id="rId47"/>
    <p:sldId id="302"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150" d="100"/>
          <a:sy n="150" d="100"/>
        </p:scale>
        <p:origin x="-552" y="1904"/>
      </p:cViewPr>
      <p:guideLst>
        <p:guide orient="horz" pos="2219"/>
        <p:guide pos="380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55E34-7952-3B4C-A876-53E8C0A20ECA}" type="datetimeFigureOut">
              <a:rPr lang="en-US" smtClean="0"/>
              <a:pPr/>
              <a:t>2/25/19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A18BC5-7BC4-BB4F-A7A4-D04D9C2B2B5C}" type="slidenum">
              <a:rPr lang="en-US" smtClean="0"/>
              <a:pPr/>
              <a:t>‹#›</a:t>
            </a:fld>
            <a:endParaRPr lang="en-US"/>
          </a:p>
        </p:txBody>
      </p:sp>
    </p:spTree>
    <p:extLst>
      <p:ext uri="{BB962C8B-B14F-4D97-AF65-F5344CB8AC3E}">
        <p14:creationId xmlns:p14="http://schemas.microsoft.com/office/powerpoint/2010/main" val="41725158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Explain how that these are actually referred to as 3’ and 5’ but that we wanted to simplify the terminology for the kids.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F699CE8-0941-6D4F-8226-EC59E620ECC0}" type="datetimeFigureOut">
              <a:rPr lang="en-US" smtClean="0"/>
              <a:pPr/>
              <a:t>2/25/19</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9F699CE8-0941-6D4F-8226-EC59E620ECC0}" type="datetimeFigureOut">
              <a:rPr lang="en-US" smtClean="0"/>
              <a:pPr/>
              <a:t>2/25/19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BFC9A4-A689-2E4B-B7BF-57C3491F81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699CE8-0941-6D4F-8226-EC59E620ECC0}" type="datetimeFigureOut">
              <a:rPr lang="en-US" smtClean="0"/>
              <a:pPr/>
              <a:t>2/25/19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FC9A4-A689-2E4B-B7BF-57C3491F812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9F699CE8-0941-6D4F-8226-EC59E620ECC0}" type="datetimeFigureOut">
              <a:rPr lang="en-US" smtClean="0"/>
              <a:pPr/>
              <a:t>2/25/19</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C7BFC9A4-A689-2E4B-B7BF-57C3491F8126}" type="slidenum">
              <a:rPr lang="en-US" smtClean="0"/>
              <a:pPr/>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9F699CE8-0941-6D4F-8226-EC59E620ECC0}" type="datetimeFigureOut">
              <a:rPr lang="en-US" smtClean="0"/>
              <a:pPr/>
              <a:t>2/25/19</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9F699CE8-0941-6D4F-8226-EC59E620ECC0}" type="datetimeFigureOut">
              <a:rPr lang="en-US" smtClean="0"/>
              <a:pPr/>
              <a:t>2/25/19</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F699CE8-0941-6D4F-8226-EC59E620ECC0}" type="datetimeFigureOut">
              <a:rPr lang="en-US" smtClean="0"/>
              <a:pPr/>
              <a:t>2/25/19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FC9A4-A689-2E4B-B7BF-57C3491F812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F699CE8-0941-6D4F-8226-EC59E620ECC0}" type="datetimeFigureOut">
              <a:rPr lang="en-US" smtClean="0"/>
              <a:pPr/>
              <a:t>2/25/19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FC9A4-A689-2E4B-B7BF-57C3491F81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F699CE8-0941-6D4F-8226-EC59E620ECC0}" type="datetimeFigureOut">
              <a:rPr lang="en-US" smtClean="0"/>
              <a:pPr/>
              <a:t>2/25/19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FC9A4-A689-2E4B-B7BF-57C3491F81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699CE8-0941-6D4F-8226-EC59E620ECC0}" type="datetimeFigureOut">
              <a:rPr lang="en-US" smtClean="0"/>
              <a:pPr/>
              <a:t>2/25/19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F699CE8-0941-6D4F-8226-EC59E620ECC0}" type="datetimeFigureOut">
              <a:rPr lang="en-US" smtClean="0"/>
              <a:pPr/>
              <a:t>2/25/19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FC9A4-A689-2E4B-B7BF-57C3491F81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F699CE8-0941-6D4F-8226-EC59E620ECC0}" type="datetimeFigureOut">
              <a:rPr lang="en-US" smtClean="0"/>
              <a:pPr/>
              <a:t>2/25/19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BFC9A4-A689-2E4B-B7BF-57C3491F8126}" type="slidenum">
              <a:rPr lang="en-US" smtClean="0"/>
              <a:pPr/>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F699CE8-0941-6D4F-8226-EC59E620ECC0}" type="datetimeFigureOut">
              <a:rPr lang="en-US" smtClean="0"/>
              <a:pPr/>
              <a:t>2/25/19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FC9A4-A689-2E4B-B7BF-57C3491F8126}" type="slidenum">
              <a:rPr lang="en-US" smtClean="0"/>
              <a:pPr/>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F699CE8-0941-6D4F-8226-EC59E620ECC0}" type="datetimeFigureOut">
              <a:rPr lang="en-US" smtClean="0"/>
              <a:pPr/>
              <a:t>2/25/19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FC9A4-A689-2E4B-B7BF-57C3491F8126}" type="slidenum">
              <a:rPr lang="en-US" smtClean="0"/>
              <a:pPr/>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9F699CE8-0941-6D4F-8226-EC59E620ECC0}" type="datetimeFigureOut">
              <a:rPr lang="en-US" smtClean="0"/>
              <a:pPr/>
              <a:t>2/25/19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FC9A4-A689-2E4B-B7BF-57C3491F8126}" type="slidenum">
              <a:rPr lang="en-US" smtClean="0"/>
              <a:pPr/>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F699CE8-0941-6D4F-8226-EC59E620ECC0}" type="datetimeFigureOut">
              <a:rPr lang="en-US" smtClean="0"/>
              <a:pPr/>
              <a:t>2/25/19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BFC9A4-A689-2E4B-B7BF-57C3491F81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9F699CE8-0941-6D4F-8226-EC59E620ECC0}" type="datetimeFigureOut">
              <a:rPr lang="en-US" smtClean="0"/>
              <a:pPr/>
              <a:t>2/25/19</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C7BFC9A4-A689-2E4B-B7BF-57C3491F81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10.xml"/><Relationship Id="rId2"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3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 Id="rId3"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na-on-a-blur-blue-background_1048-149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244752" cy="7694115"/>
          </a:xfrm>
          <a:prstGeom prst="rect">
            <a:avLst/>
          </a:prstGeom>
        </p:spPr>
      </p:pic>
      <p:sp>
        <p:nvSpPr>
          <p:cNvPr id="5" name="Rectangle 4"/>
          <p:cNvSpPr/>
          <p:nvPr/>
        </p:nvSpPr>
        <p:spPr>
          <a:xfrm>
            <a:off x="4259756" y="220362"/>
            <a:ext cx="4984996" cy="1754327"/>
          </a:xfrm>
          <a:prstGeom prst="rect">
            <a:avLst/>
          </a:prstGeom>
          <a:noFill/>
        </p:spPr>
        <p:txBody>
          <a:bodyPr wrap="none" lIns="91440" tIns="45720" rIns="91440" bIns="45720">
            <a:spAutoFit/>
          </a:bodyPr>
          <a:lstStyle/>
          <a:p>
            <a:pPr algn="ct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GENE-</a:t>
            </a:r>
            <a:r>
              <a:rPr lang="en-US" sz="54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ius</a:t>
            </a:r>
            <a:endPar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algn="ct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Team Workshop</a:t>
            </a:r>
            <a:endParaRPr lang="en-US"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22478282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88039" y="128275"/>
            <a:ext cx="7583487" cy="813097"/>
          </a:xfrm>
        </p:spPr>
        <p:txBody>
          <a:bodyPr/>
          <a:lstStyle/>
          <a:p>
            <a:r>
              <a:rPr lang="en-US" dirty="0" smtClean="0"/>
              <a:t>DNA Model Answers</a:t>
            </a:r>
            <a:endParaRPr lang="en-US" dirty="0"/>
          </a:p>
        </p:txBody>
      </p:sp>
      <p:sp>
        <p:nvSpPr>
          <p:cNvPr id="7" name="Content Placeholder 6"/>
          <p:cNvSpPr>
            <a:spLocks noGrp="1"/>
          </p:cNvSpPr>
          <p:nvPr>
            <p:ph idx="1"/>
          </p:nvPr>
        </p:nvSpPr>
        <p:spPr>
          <a:xfrm>
            <a:off x="972694" y="1124792"/>
            <a:ext cx="7583487" cy="5276222"/>
          </a:xfrm>
        </p:spPr>
        <p:txBody>
          <a:bodyPr>
            <a:normAutofit/>
          </a:bodyPr>
          <a:lstStyle/>
          <a:p>
            <a:pPr marL="0" indent="0">
              <a:buNone/>
            </a:pPr>
            <a:r>
              <a:rPr lang="en-US" dirty="0" smtClean="0"/>
              <a:t>II. Using the DNA model kit, construct a single strand of DNA in the 5’ to 3’ direction with the following sequence:</a:t>
            </a:r>
          </a:p>
          <a:p>
            <a:pPr marL="0" indent="0">
              <a:lnSpc>
                <a:spcPct val="50000"/>
              </a:lnSpc>
              <a:buNone/>
            </a:pPr>
            <a:r>
              <a:rPr lang="en-US" dirty="0" smtClean="0"/>
              <a:t>		</a:t>
            </a:r>
            <a:r>
              <a:rPr lang="en-US" b="1" dirty="0" smtClean="0"/>
              <a:t>A G C T G T A</a:t>
            </a:r>
            <a:endParaRPr lang="en-US" b="1" dirty="0"/>
          </a:p>
        </p:txBody>
      </p:sp>
      <p:pic>
        <p:nvPicPr>
          <p:cNvPr id="2" name="Picture 1" descr="IMG_172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92877" y="2167151"/>
            <a:ext cx="3629025" cy="4838700"/>
          </a:xfrm>
          <a:prstGeom prst="rect">
            <a:avLst/>
          </a:prstGeom>
        </p:spPr>
      </p:pic>
    </p:spTree>
    <p:extLst>
      <p:ext uri="{BB962C8B-B14F-4D97-AF65-F5344CB8AC3E}">
        <p14:creationId xmlns:p14="http://schemas.microsoft.com/office/powerpoint/2010/main" val="13228976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88039" y="128275"/>
            <a:ext cx="7583487" cy="813097"/>
          </a:xfrm>
        </p:spPr>
        <p:txBody>
          <a:bodyPr/>
          <a:lstStyle/>
          <a:p>
            <a:r>
              <a:rPr lang="en-US" dirty="0" smtClean="0"/>
              <a:t>DNA Model Answers</a:t>
            </a:r>
            <a:endParaRPr lang="en-US" dirty="0"/>
          </a:p>
        </p:txBody>
      </p:sp>
      <p:sp>
        <p:nvSpPr>
          <p:cNvPr id="7" name="Content Placeholder 6"/>
          <p:cNvSpPr>
            <a:spLocks noGrp="1"/>
          </p:cNvSpPr>
          <p:nvPr>
            <p:ph idx="1"/>
          </p:nvPr>
        </p:nvSpPr>
        <p:spPr>
          <a:xfrm>
            <a:off x="972694" y="1124792"/>
            <a:ext cx="7583487" cy="5276222"/>
          </a:xfrm>
        </p:spPr>
        <p:txBody>
          <a:bodyPr>
            <a:normAutofit/>
          </a:bodyPr>
          <a:lstStyle/>
          <a:p>
            <a:pPr marL="0" indent="0">
              <a:buNone/>
            </a:pPr>
            <a:r>
              <a:rPr lang="en-US" dirty="0" smtClean="0"/>
              <a:t>II. What would be the sequence of the complementary strand of the above sequence in the 5’ to 3’ direction?</a:t>
            </a:r>
          </a:p>
          <a:p>
            <a:pPr marL="0" indent="0">
              <a:buNone/>
            </a:pPr>
            <a:endParaRPr lang="en-US" dirty="0"/>
          </a:p>
          <a:p>
            <a:pPr marL="0" indent="0">
              <a:buNone/>
            </a:pPr>
            <a:r>
              <a:rPr lang="en-US" dirty="0" smtClean="0"/>
              <a:t>	5’ A G C T G T A  3’</a:t>
            </a:r>
          </a:p>
          <a:p>
            <a:pPr marL="0" indent="0">
              <a:buNone/>
            </a:pPr>
            <a:r>
              <a:rPr lang="en-US" dirty="0"/>
              <a:t>	</a:t>
            </a:r>
            <a:r>
              <a:rPr lang="en-US" dirty="0" smtClean="0"/>
              <a:t>3’ T C G A C A T  5’</a:t>
            </a:r>
          </a:p>
          <a:p>
            <a:pPr marL="0" indent="0">
              <a:buNone/>
            </a:pPr>
            <a:endParaRPr lang="en-US" b="1" dirty="0"/>
          </a:p>
          <a:p>
            <a:pPr marL="0" indent="0">
              <a:buNone/>
            </a:pPr>
            <a:r>
              <a:rPr lang="en-US" b="1" dirty="0"/>
              <a:t>	</a:t>
            </a:r>
            <a:r>
              <a:rPr lang="en-US" b="1" dirty="0" smtClean="0">
                <a:solidFill>
                  <a:srgbClr val="FFFF00"/>
                </a:solidFill>
              </a:rPr>
              <a:t>5’ T A C A G C T 3’</a:t>
            </a:r>
            <a:endParaRPr lang="en-US" b="1" dirty="0">
              <a:solidFill>
                <a:srgbClr val="FFFF00"/>
              </a:solidFill>
            </a:endParaRPr>
          </a:p>
        </p:txBody>
      </p:sp>
      <p:sp>
        <p:nvSpPr>
          <p:cNvPr id="2" name="TextBox 1"/>
          <p:cNvSpPr txBox="1"/>
          <p:nvPr/>
        </p:nvSpPr>
        <p:spPr>
          <a:xfrm>
            <a:off x="4521200" y="33909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228976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Codon Reading</a:t>
            </a:r>
            <a:endParaRPr lang="en-US" dirty="0"/>
          </a:p>
        </p:txBody>
      </p:sp>
      <p:sp>
        <p:nvSpPr>
          <p:cNvPr id="3" name="Content Placeholder 2"/>
          <p:cNvSpPr>
            <a:spLocks noGrp="1"/>
          </p:cNvSpPr>
          <p:nvPr>
            <p:ph idx="1"/>
          </p:nvPr>
        </p:nvSpPr>
        <p:spPr/>
        <p:txBody>
          <a:bodyPr/>
          <a:lstStyle/>
          <a:p>
            <a:r>
              <a:rPr lang="en-US" dirty="0" smtClean="0"/>
              <a:t>The DNA sequence of a specific gene serves as a “code” or instructions for arranging amino acids in a specific combination to form a protein.</a:t>
            </a:r>
          </a:p>
          <a:p>
            <a:pPr>
              <a:lnSpc>
                <a:spcPct val="50000"/>
              </a:lnSpc>
            </a:pPr>
            <a:r>
              <a:rPr lang="en-US" dirty="0" smtClean="0"/>
              <a:t>These proteins go on to perform </a:t>
            </a:r>
            <a:endParaRPr lang="en-US" dirty="0"/>
          </a:p>
          <a:p>
            <a:pPr marL="0" indent="0">
              <a:lnSpc>
                <a:spcPct val="50000"/>
              </a:lnSpc>
              <a:buNone/>
            </a:pPr>
            <a:r>
              <a:rPr lang="en-US" dirty="0"/>
              <a:t> </a:t>
            </a:r>
            <a:r>
              <a:rPr lang="en-US" dirty="0" smtClean="0"/>
              <a:t>  all the important functions a cell </a:t>
            </a:r>
          </a:p>
          <a:p>
            <a:pPr marL="0" indent="0">
              <a:lnSpc>
                <a:spcPct val="50000"/>
              </a:lnSpc>
              <a:buNone/>
            </a:pPr>
            <a:r>
              <a:rPr lang="en-US" dirty="0" smtClean="0"/>
              <a:t>   needs to survive.</a:t>
            </a:r>
            <a:endParaRPr lang="en-US" dirty="0"/>
          </a:p>
        </p:txBody>
      </p:sp>
      <p:pic>
        <p:nvPicPr>
          <p:cNvPr id="4" name="Shape 194"/>
          <p:cNvPicPr preferRelativeResize="0"/>
          <p:nvPr/>
        </p:nvPicPr>
        <p:blipFill>
          <a:blip r:embed="rId2">
            <a:alphaModFix/>
          </a:blip>
          <a:stretch>
            <a:fillRect/>
          </a:stretch>
        </p:blipFill>
        <p:spPr>
          <a:xfrm>
            <a:off x="5539450" y="3021225"/>
            <a:ext cx="3322775" cy="3322775"/>
          </a:xfrm>
          <a:prstGeom prst="rect">
            <a:avLst/>
          </a:prstGeom>
          <a:noFill/>
          <a:ln>
            <a:noFill/>
          </a:ln>
        </p:spPr>
      </p:pic>
    </p:spTree>
    <p:extLst>
      <p:ext uri="{BB962C8B-B14F-4D97-AF65-F5344CB8AC3E}">
        <p14:creationId xmlns:p14="http://schemas.microsoft.com/office/powerpoint/2010/main" val="7889956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2" name="Picture 1" descr="DNA-splits.jp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850" y="825500"/>
            <a:ext cx="6515100" cy="4622800"/>
          </a:xfrm>
          <a:prstGeom prst="rect">
            <a:avLst/>
          </a:prstGeom>
        </p:spPr>
      </p:pic>
    </p:spTree>
    <p:extLst>
      <p:ext uri="{BB962C8B-B14F-4D97-AF65-F5344CB8AC3E}">
        <p14:creationId xmlns:p14="http://schemas.microsoft.com/office/powerpoint/2010/main" val="37222266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4-18 at 5.59.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826" y="128277"/>
            <a:ext cx="8336679" cy="4515344"/>
          </a:xfrm>
          <a:prstGeom prst="rect">
            <a:avLst/>
          </a:prstGeom>
        </p:spPr>
      </p:pic>
      <p:sp>
        <p:nvSpPr>
          <p:cNvPr id="3" name="TextBox 2"/>
          <p:cNvSpPr txBox="1"/>
          <p:nvPr/>
        </p:nvSpPr>
        <p:spPr>
          <a:xfrm>
            <a:off x="3152132" y="4797554"/>
            <a:ext cx="2890535" cy="461665"/>
          </a:xfrm>
          <a:prstGeom prst="rect">
            <a:avLst/>
          </a:prstGeom>
          <a:noFill/>
        </p:spPr>
        <p:txBody>
          <a:bodyPr wrap="none" rtlCol="0">
            <a:spAutoFit/>
          </a:bodyPr>
          <a:lstStyle/>
          <a:p>
            <a:r>
              <a:rPr lang="en-US" sz="2400" b="1" dirty="0" smtClean="0">
                <a:solidFill>
                  <a:srgbClr val="FFFFFF"/>
                </a:solidFill>
                <a:latin typeface="Calibri"/>
                <a:cs typeface="Calibri"/>
              </a:rPr>
              <a:t>ATGGCAGGATGTTGA</a:t>
            </a:r>
            <a:endParaRPr lang="en-US" sz="2400" b="1" dirty="0">
              <a:solidFill>
                <a:srgbClr val="FFFFFF"/>
              </a:solidFill>
              <a:latin typeface="Calibri"/>
              <a:cs typeface="Calibri"/>
            </a:endParaRPr>
          </a:p>
        </p:txBody>
      </p:sp>
      <p:cxnSp>
        <p:nvCxnSpPr>
          <p:cNvPr id="5" name="Straight Connector 4"/>
          <p:cNvCxnSpPr/>
          <p:nvPr/>
        </p:nvCxnSpPr>
        <p:spPr>
          <a:xfrm flipH="1">
            <a:off x="3771780" y="4794226"/>
            <a:ext cx="12829" cy="461665"/>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4873539" y="4794226"/>
            <a:ext cx="12829" cy="461665"/>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4307505" y="4794226"/>
            <a:ext cx="12829" cy="461665"/>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5385156" y="4794226"/>
            <a:ext cx="12829" cy="461665"/>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2463203" y="5255891"/>
            <a:ext cx="1009658" cy="562799"/>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603649" y="5818690"/>
            <a:ext cx="6232596" cy="461665"/>
          </a:xfrm>
          <a:prstGeom prst="rect">
            <a:avLst/>
          </a:prstGeom>
          <a:noFill/>
        </p:spPr>
        <p:txBody>
          <a:bodyPr wrap="none" rtlCol="0">
            <a:spAutoFit/>
          </a:bodyPr>
          <a:lstStyle/>
          <a:p>
            <a:r>
              <a:rPr lang="en-US" sz="2400" dirty="0" smtClean="0">
                <a:solidFill>
                  <a:srgbClr val="FFFFFF"/>
                </a:solidFill>
                <a:latin typeface="Calibri"/>
                <a:cs typeface="Calibri"/>
              </a:rPr>
              <a:t>Methionine </a:t>
            </a:r>
            <a:r>
              <a:rPr lang="mr-IN" sz="2400" dirty="0" smtClean="0">
                <a:solidFill>
                  <a:srgbClr val="FFFFFF"/>
                </a:solidFill>
                <a:latin typeface="Calibri"/>
                <a:cs typeface="Calibri"/>
              </a:rPr>
              <a:t>–</a:t>
            </a:r>
            <a:r>
              <a:rPr lang="en-US" sz="2400" dirty="0" smtClean="0">
                <a:solidFill>
                  <a:srgbClr val="FFFFFF"/>
                </a:solidFill>
                <a:latin typeface="Calibri"/>
                <a:cs typeface="Calibri"/>
              </a:rPr>
              <a:t> Alanine </a:t>
            </a:r>
            <a:r>
              <a:rPr lang="mr-IN" sz="2400" dirty="0" smtClean="0">
                <a:solidFill>
                  <a:srgbClr val="FFFFFF"/>
                </a:solidFill>
                <a:latin typeface="Calibri"/>
                <a:cs typeface="Calibri"/>
              </a:rPr>
              <a:t>–</a:t>
            </a:r>
            <a:r>
              <a:rPr lang="en-US" sz="2400" dirty="0" smtClean="0">
                <a:solidFill>
                  <a:srgbClr val="FFFFFF"/>
                </a:solidFill>
                <a:latin typeface="Calibri"/>
                <a:cs typeface="Calibri"/>
              </a:rPr>
              <a:t> Glycine </a:t>
            </a:r>
            <a:r>
              <a:rPr lang="mr-IN" sz="2400" dirty="0" smtClean="0">
                <a:solidFill>
                  <a:srgbClr val="FFFFFF"/>
                </a:solidFill>
                <a:latin typeface="Calibri"/>
                <a:cs typeface="Calibri"/>
              </a:rPr>
              <a:t>–</a:t>
            </a:r>
            <a:r>
              <a:rPr lang="en-US" sz="2400" dirty="0" smtClean="0">
                <a:solidFill>
                  <a:srgbClr val="FFFFFF"/>
                </a:solidFill>
                <a:latin typeface="Calibri"/>
                <a:cs typeface="Calibri"/>
              </a:rPr>
              <a:t> Cysteine - stop</a:t>
            </a:r>
            <a:endParaRPr lang="en-US" sz="2400" dirty="0">
              <a:solidFill>
                <a:srgbClr val="FFFFFF"/>
              </a:solidFill>
              <a:latin typeface="Calibri"/>
              <a:cs typeface="Calibri"/>
            </a:endParaRPr>
          </a:p>
        </p:txBody>
      </p:sp>
      <p:cxnSp>
        <p:nvCxnSpPr>
          <p:cNvPr id="17" name="Straight Arrow Connector 16"/>
          <p:cNvCxnSpPr/>
          <p:nvPr/>
        </p:nvCxnSpPr>
        <p:spPr>
          <a:xfrm flipH="1">
            <a:off x="3951388" y="5259219"/>
            <a:ext cx="12829" cy="559471"/>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4567189" y="5302124"/>
            <a:ext cx="319179" cy="559471"/>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5195819" y="5302124"/>
            <a:ext cx="846848" cy="516566"/>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5837278" y="5255891"/>
            <a:ext cx="1424039" cy="605704"/>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854851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0530" y="287245"/>
            <a:ext cx="7583487" cy="760187"/>
          </a:xfrm>
        </p:spPr>
        <p:txBody>
          <a:bodyPr/>
          <a:lstStyle/>
          <a:p>
            <a:r>
              <a:rPr lang="en-US" dirty="0" smtClean="0"/>
              <a:t>Mutations</a:t>
            </a:r>
            <a:endParaRPr lang="en-US" dirty="0"/>
          </a:p>
        </p:txBody>
      </p:sp>
      <p:sp>
        <p:nvSpPr>
          <p:cNvPr id="3" name="Content Placeholder 2"/>
          <p:cNvSpPr>
            <a:spLocks noGrp="1"/>
          </p:cNvSpPr>
          <p:nvPr>
            <p:ph idx="1"/>
          </p:nvPr>
        </p:nvSpPr>
        <p:spPr>
          <a:xfrm>
            <a:off x="779463" y="1122519"/>
            <a:ext cx="7583487" cy="4208930"/>
          </a:xfrm>
        </p:spPr>
        <p:txBody>
          <a:bodyPr/>
          <a:lstStyle/>
          <a:p>
            <a:r>
              <a:rPr lang="en-US" dirty="0" smtClean="0"/>
              <a:t>A mutation is a change in the DNA sequence.</a:t>
            </a:r>
          </a:p>
          <a:p>
            <a:r>
              <a:rPr lang="en-US" dirty="0" smtClean="0"/>
              <a:t>Mutations don’t always have negative effects.</a:t>
            </a:r>
          </a:p>
          <a:p>
            <a:r>
              <a:rPr lang="en-US" dirty="0" smtClean="0"/>
              <a:t>A mutation may result in a different codon.</a:t>
            </a:r>
          </a:p>
          <a:p>
            <a:pPr lvl="1"/>
            <a:r>
              <a:rPr lang="en-US" dirty="0" smtClean="0"/>
              <a:t>different amino acid in that protein</a:t>
            </a:r>
          </a:p>
          <a:p>
            <a:pPr lvl="1"/>
            <a:r>
              <a:rPr lang="en-US" dirty="0" smtClean="0"/>
              <a:t>a stop codon may be formed where is should not be</a:t>
            </a:r>
            <a:endParaRPr lang="en-US" dirty="0"/>
          </a:p>
        </p:txBody>
      </p:sp>
      <p:pic>
        <p:nvPicPr>
          <p:cNvPr id="5" name="Picture 4" descr="sickle_cell_muta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8463" y="3618976"/>
            <a:ext cx="5598787" cy="2930615"/>
          </a:xfrm>
          <a:prstGeom prst="rect">
            <a:avLst/>
          </a:prstGeom>
        </p:spPr>
      </p:pic>
    </p:spTree>
    <p:extLst>
      <p:ext uri="{BB962C8B-B14F-4D97-AF65-F5344CB8AC3E}">
        <p14:creationId xmlns:p14="http://schemas.microsoft.com/office/powerpoint/2010/main" val="1170499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Mutations</a:t>
            </a:r>
            <a:endParaRPr lang="en-US" dirty="0"/>
          </a:p>
        </p:txBody>
      </p:sp>
      <p:sp>
        <p:nvSpPr>
          <p:cNvPr id="3" name="Content Placeholder 2"/>
          <p:cNvSpPr>
            <a:spLocks noGrp="1"/>
          </p:cNvSpPr>
          <p:nvPr>
            <p:ph idx="1"/>
          </p:nvPr>
        </p:nvSpPr>
        <p:spPr/>
        <p:txBody>
          <a:bodyPr/>
          <a:lstStyle/>
          <a:p>
            <a:pPr marL="571500" indent="-342900">
              <a:spcBef>
                <a:spcPts val="0"/>
              </a:spcBef>
            </a:pPr>
            <a:r>
              <a:rPr lang="en-US" sz="2400" b="1" dirty="0"/>
              <a:t>Missense</a:t>
            </a:r>
            <a:r>
              <a:rPr lang="en" sz="2400" b="1" dirty="0"/>
              <a:t> Mutation </a:t>
            </a:r>
            <a:r>
              <a:rPr lang="en" sz="2400" dirty="0"/>
              <a:t>- single nucleotide change</a:t>
            </a:r>
            <a:r>
              <a:rPr lang="en-US" sz="2400" dirty="0"/>
              <a:t> resulting in an amino acid </a:t>
            </a:r>
            <a:r>
              <a:rPr lang="en-US" sz="2400" dirty="0" smtClean="0"/>
              <a:t>substitution</a:t>
            </a:r>
          </a:p>
          <a:p>
            <a:pPr marL="228600" indent="0">
              <a:spcBef>
                <a:spcPts val="0"/>
              </a:spcBef>
              <a:buNone/>
            </a:pPr>
            <a:endParaRPr lang="en-US" sz="2400" b="1" dirty="0"/>
          </a:p>
          <a:p>
            <a:pPr marL="571500" indent="-342900">
              <a:spcBef>
                <a:spcPts val="0"/>
              </a:spcBef>
            </a:pPr>
            <a:r>
              <a:rPr lang="en-US" sz="2400" b="1" dirty="0"/>
              <a:t>Nonsense </a:t>
            </a:r>
            <a:r>
              <a:rPr lang="mr-IN" sz="2400" dirty="0"/>
              <a:t>–</a:t>
            </a:r>
            <a:r>
              <a:rPr lang="en-US" sz="2400" dirty="0"/>
              <a:t> single nucleotide change resulting in a stop codon</a:t>
            </a:r>
            <a:r>
              <a:rPr lang="en-US" sz="2400" dirty="0" smtClean="0"/>
              <a:t>.</a:t>
            </a:r>
          </a:p>
          <a:p>
            <a:pPr marL="228600" indent="0">
              <a:spcBef>
                <a:spcPts val="0"/>
              </a:spcBef>
              <a:buNone/>
            </a:pPr>
            <a:endParaRPr lang="en" sz="2400" dirty="0"/>
          </a:p>
          <a:p>
            <a:pPr marL="571500" indent="-342900">
              <a:spcBef>
                <a:spcPts val="0"/>
              </a:spcBef>
            </a:pPr>
            <a:r>
              <a:rPr lang="en" sz="2400" b="1" dirty="0"/>
              <a:t>Frameshift Mutation </a:t>
            </a:r>
            <a:r>
              <a:rPr lang="en" sz="2400" dirty="0"/>
              <a:t>- insertion or deletion of a nucleotide</a:t>
            </a:r>
          </a:p>
          <a:p>
            <a:endParaRPr lang="en-US" dirty="0"/>
          </a:p>
        </p:txBody>
      </p:sp>
    </p:spTree>
    <p:extLst>
      <p:ext uri="{BB962C8B-B14F-4D97-AF65-F5344CB8AC3E}">
        <p14:creationId xmlns:p14="http://schemas.microsoft.com/office/powerpoint/2010/main" val="17763340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767" y="381000"/>
            <a:ext cx="8376645" cy="1044388"/>
          </a:xfrm>
        </p:spPr>
        <p:txBody>
          <a:bodyPr/>
          <a:lstStyle/>
          <a:p>
            <a:r>
              <a:rPr lang="en-US" dirty="0" smtClean="0"/>
              <a:t>Codon Reading Questions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a:t>One of the largest genes in the human genome is the gene for the protein </a:t>
            </a:r>
            <a:r>
              <a:rPr lang="en-US" dirty="0" err="1"/>
              <a:t>Dystrophin</a:t>
            </a:r>
            <a:r>
              <a:rPr lang="en-US" dirty="0"/>
              <a:t>.  The </a:t>
            </a:r>
            <a:r>
              <a:rPr lang="en-US" dirty="0" err="1"/>
              <a:t>Dystropin</a:t>
            </a:r>
            <a:r>
              <a:rPr lang="en-US" dirty="0"/>
              <a:t> protein has 3685 amino acids. Mutations in the </a:t>
            </a:r>
            <a:r>
              <a:rPr lang="en-US" dirty="0" err="1"/>
              <a:t>Dystrophin</a:t>
            </a:r>
            <a:r>
              <a:rPr lang="en-US" dirty="0"/>
              <a:t> gene can result in the genetic disease known as muscular dystrophy. </a:t>
            </a:r>
          </a:p>
          <a:p>
            <a:r>
              <a:rPr lang="en-US" dirty="0" smtClean="0"/>
              <a:t>Muscular dystrophy is a group of diseases </a:t>
            </a:r>
            <a:r>
              <a:rPr lang="en-US" dirty="0"/>
              <a:t>that cause progressive weakness and loss of muscle </a:t>
            </a:r>
            <a:r>
              <a:rPr lang="en-US" dirty="0" smtClean="0"/>
              <a:t>mass.</a:t>
            </a:r>
          </a:p>
          <a:p>
            <a:r>
              <a:rPr lang="en-US" dirty="0"/>
              <a:t>Some people who have muscular dystrophy will eventually lose the ability to walk. Some may have trouble breathing or swallowing.</a:t>
            </a:r>
            <a:endParaRPr lang="en-US" dirty="0" smtClean="0"/>
          </a:p>
          <a:p>
            <a:r>
              <a:rPr lang="en-US" dirty="0"/>
              <a:t>There is no cure for muscular dystrophy. But medications and therapy can help manage symptoms and slow the course of the disease.</a:t>
            </a:r>
          </a:p>
        </p:txBody>
      </p:sp>
    </p:spTree>
    <p:extLst>
      <p:ext uri="{BB962C8B-B14F-4D97-AF65-F5344CB8AC3E}">
        <p14:creationId xmlns:p14="http://schemas.microsoft.com/office/powerpoint/2010/main" val="162786977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0" y="1828800"/>
            <a:ext cx="8509000" cy="4208930"/>
          </a:xfrm>
        </p:spPr>
        <p:txBody>
          <a:bodyPr>
            <a:normAutofit/>
          </a:bodyPr>
          <a:lstStyle/>
          <a:p>
            <a:pPr marL="514350" lvl="0" indent="-514350">
              <a:buFont typeface="+mj-lt"/>
              <a:buAutoNum type="romanUcPeriod"/>
            </a:pPr>
            <a:r>
              <a:rPr lang="en-US" dirty="0"/>
              <a:t>Below is the beginning of the gene sequence for the </a:t>
            </a:r>
            <a:r>
              <a:rPr lang="en-US" dirty="0" err="1"/>
              <a:t>dystrophin</a:t>
            </a:r>
            <a:r>
              <a:rPr lang="en-US" dirty="0"/>
              <a:t> gene.  Using the DNA codon table, write down the amino acid sequence at the start of the </a:t>
            </a:r>
            <a:r>
              <a:rPr lang="en-US" dirty="0" err="1"/>
              <a:t>Dystrophin</a:t>
            </a:r>
            <a:r>
              <a:rPr lang="en-US" dirty="0"/>
              <a:t> protein.</a:t>
            </a:r>
          </a:p>
          <a:p>
            <a:pPr marL="0" indent="0">
              <a:buNone/>
            </a:pPr>
            <a:r>
              <a:rPr lang="en-US" dirty="0"/>
              <a:t> </a:t>
            </a:r>
            <a:r>
              <a:rPr lang="en-US" dirty="0" smtClean="0"/>
              <a:t> </a:t>
            </a:r>
          </a:p>
          <a:p>
            <a:pPr marL="0" indent="0">
              <a:buNone/>
            </a:pPr>
            <a:r>
              <a:rPr lang="en-US" dirty="0"/>
              <a:t> </a:t>
            </a:r>
            <a:r>
              <a:rPr lang="en-US" dirty="0" smtClean="0"/>
              <a:t> 5’</a:t>
            </a:r>
            <a:r>
              <a:rPr lang="mr-IN" dirty="0" smtClean="0"/>
              <a:t>…</a:t>
            </a:r>
            <a:r>
              <a:rPr lang="en-US" dirty="0" smtClean="0"/>
              <a:t>TTTTCAAAATGCTTTGGTGGGAAGAAGTAGAGGACTGTTA…3’</a:t>
            </a:r>
            <a:endParaRPr lang="en-US" dirty="0"/>
          </a:p>
          <a:p>
            <a:pPr marL="0" indent="0">
              <a:buNone/>
            </a:pPr>
            <a:r>
              <a:rPr lang="en-US" dirty="0">
                <a:solidFill>
                  <a:srgbClr val="FFFF00"/>
                </a:solidFill>
              </a:rPr>
              <a:t>Methionine </a:t>
            </a:r>
            <a:r>
              <a:rPr lang="mr-IN" dirty="0">
                <a:solidFill>
                  <a:srgbClr val="FFFF00"/>
                </a:solidFill>
              </a:rPr>
              <a:t>–</a:t>
            </a:r>
            <a:r>
              <a:rPr lang="en-US" dirty="0">
                <a:solidFill>
                  <a:srgbClr val="FFFF00"/>
                </a:solidFill>
              </a:rPr>
              <a:t> </a:t>
            </a:r>
            <a:r>
              <a:rPr lang="en-US" dirty="0" err="1">
                <a:solidFill>
                  <a:srgbClr val="FFFF00"/>
                </a:solidFill>
              </a:rPr>
              <a:t>Leucine</a:t>
            </a:r>
            <a:r>
              <a:rPr lang="en-US" dirty="0">
                <a:solidFill>
                  <a:srgbClr val="FFFF00"/>
                </a:solidFill>
              </a:rPr>
              <a:t> </a:t>
            </a:r>
            <a:r>
              <a:rPr lang="mr-IN" dirty="0">
                <a:solidFill>
                  <a:srgbClr val="FFFF00"/>
                </a:solidFill>
              </a:rPr>
              <a:t>–</a:t>
            </a:r>
            <a:r>
              <a:rPr lang="en-US" dirty="0">
                <a:solidFill>
                  <a:srgbClr val="FFFF00"/>
                </a:solidFill>
              </a:rPr>
              <a:t> Tryptophan </a:t>
            </a:r>
            <a:r>
              <a:rPr lang="mr-IN" dirty="0">
                <a:solidFill>
                  <a:srgbClr val="FFFF00"/>
                </a:solidFill>
              </a:rPr>
              <a:t>–</a:t>
            </a:r>
            <a:r>
              <a:rPr lang="en-US" dirty="0">
                <a:solidFill>
                  <a:srgbClr val="FFFF00"/>
                </a:solidFill>
              </a:rPr>
              <a:t> Tryptophan </a:t>
            </a:r>
            <a:r>
              <a:rPr lang="mr-IN" dirty="0">
                <a:solidFill>
                  <a:srgbClr val="FFFF00"/>
                </a:solidFill>
              </a:rPr>
              <a:t>–</a:t>
            </a:r>
            <a:r>
              <a:rPr lang="en-US" dirty="0">
                <a:solidFill>
                  <a:srgbClr val="FFFF00"/>
                </a:solidFill>
              </a:rPr>
              <a:t> Glutamic Acid </a:t>
            </a:r>
            <a:r>
              <a:rPr lang="mr-IN" dirty="0">
                <a:solidFill>
                  <a:srgbClr val="FFFF00"/>
                </a:solidFill>
              </a:rPr>
              <a:t>–</a:t>
            </a:r>
            <a:r>
              <a:rPr lang="en-US" dirty="0">
                <a:solidFill>
                  <a:srgbClr val="FFFF00"/>
                </a:solidFill>
              </a:rPr>
              <a:t> Glutamic Acid </a:t>
            </a:r>
            <a:r>
              <a:rPr lang="mr-IN" dirty="0">
                <a:solidFill>
                  <a:srgbClr val="FFFF00"/>
                </a:solidFill>
              </a:rPr>
              <a:t>–</a:t>
            </a:r>
            <a:r>
              <a:rPr lang="en-US" dirty="0">
                <a:solidFill>
                  <a:srgbClr val="FFFF00"/>
                </a:solidFill>
              </a:rPr>
              <a:t> </a:t>
            </a:r>
            <a:r>
              <a:rPr lang="en-US" dirty="0" err="1">
                <a:solidFill>
                  <a:srgbClr val="FFFF00"/>
                </a:solidFill>
              </a:rPr>
              <a:t>Valine</a:t>
            </a:r>
            <a:r>
              <a:rPr lang="en-US" dirty="0">
                <a:solidFill>
                  <a:srgbClr val="FFFF00"/>
                </a:solidFill>
              </a:rPr>
              <a:t> </a:t>
            </a:r>
            <a:r>
              <a:rPr lang="mr-IN" dirty="0">
                <a:solidFill>
                  <a:srgbClr val="FFFF00"/>
                </a:solidFill>
              </a:rPr>
              <a:t>–</a:t>
            </a:r>
            <a:r>
              <a:rPr lang="en-US" dirty="0">
                <a:solidFill>
                  <a:srgbClr val="FFFF00"/>
                </a:solidFill>
              </a:rPr>
              <a:t> Glutamic Acid </a:t>
            </a:r>
            <a:r>
              <a:rPr lang="mr-IN" dirty="0">
                <a:solidFill>
                  <a:srgbClr val="FFFF00"/>
                </a:solidFill>
              </a:rPr>
              <a:t>–</a:t>
            </a:r>
            <a:r>
              <a:rPr lang="en-US" dirty="0">
                <a:solidFill>
                  <a:srgbClr val="FFFF00"/>
                </a:solidFill>
              </a:rPr>
              <a:t> Aspartic Acid </a:t>
            </a:r>
            <a:r>
              <a:rPr lang="mr-IN" dirty="0">
                <a:solidFill>
                  <a:srgbClr val="FFFF00"/>
                </a:solidFill>
              </a:rPr>
              <a:t>–</a:t>
            </a:r>
            <a:r>
              <a:rPr lang="en-US" dirty="0">
                <a:solidFill>
                  <a:srgbClr val="FFFF00"/>
                </a:solidFill>
              </a:rPr>
              <a:t> Cysteine </a:t>
            </a:r>
            <a:r>
              <a:rPr lang="mr-IN" dirty="0" smtClean="0">
                <a:solidFill>
                  <a:srgbClr val="FFFF00"/>
                </a:solidFill>
              </a:rPr>
              <a:t>…</a:t>
            </a:r>
            <a:r>
              <a:rPr lang="en-US" dirty="0" smtClean="0"/>
              <a:t> </a:t>
            </a:r>
            <a:endParaRPr lang="en-US" dirty="0"/>
          </a:p>
          <a:p>
            <a:endParaRPr lang="en-US" dirty="0"/>
          </a:p>
        </p:txBody>
      </p:sp>
      <p:sp>
        <p:nvSpPr>
          <p:cNvPr id="4" name="Title 1"/>
          <p:cNvSpPr>
            <a:spLocks noGrp="1"/>
          </p:cNvSpPr>
          <p:nvPr>
            <p:ph type="title"/>
          </p:nvPr>
        </p:nvSpPr>
        <p:spPr/>
        <p:txBody>
          <a:bodyPr/>
          <a:lstStyle/>
          <a:p>
            <a:r>
              <a:rPr lang="en-US" dirty="0" smtClean="0"/>
              <a:t>Answers</a:t>
            </a:r>
            <a:endParaRPr lang="en-US" dirty="0"/>
          </a:p>
        </p:txBody>
      </p:sp>
      <p:cxnSp>
        <p:nvCxnSpPr>
          <p:cNvPr id="5" name="Straight Connector 4"/>
          <p:cNvCxnSpPr/>
          <p:nvPr/>
        </p:nvCxnSpPr>
        <p:spPr>
          <a:xfrm flipH="1">
            <a:off x="2998021" y="3664617"/>
            <a:ext cx="12829" cy="461665"/>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3494747" y="3664617"/>
            <a:ext cx="12829" cy="461665"/>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4010035" y="3664617"/>
            <a:ext cx="12829" cy="461665"/>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4540441" y="3664617"/>
            <a:ext cx="12829" cy="461665"/>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095438" y="3664617"/>
            <a:ext cx="12829" cy="461665"/>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5582545" y="3664617"/>
            <a:ext cx="12829" cy="461665"/>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5054532" y="3664617"/>
            <a:ext cx="12829" cy="461665"/>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6639769" y="3664617"/>
            <a:ext cx="12829" cy="461665"/>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7170177" y="3664617"/>
            <a:ext cx="12829" cy="461665"/>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685464" y="3665455"/>
            <a:ext cx="12829" cy="461665"/>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2529443" y="3665455"/>
            <a:ext cx="12829" cy="461665"/>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74641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301" y="1811316"/>
            <a:ext cx="7994650" cy="4208930"/>
          </a:xfrm>
        </p:spPr>
        <p:txBody>
          <a:bodyPr>
            <a:normAutofit lnSpcReduction="10000"/>
          </a:bodyPr>
          <a:lstStyle/>
          <a:p>
            <a:pPr marL="514350" lvl="0" indent="-514350">
              <a:buFont typeface="+mj-lt"/>
              <a:buAutoNum type="romanUcPeriod" startAt="2"/>
            </a:pPr>
            <a:r>
              <a:rPr lang="en-US" dirty="0"/>
              <a:t>The next sequence represents a mutation in the gene sequence for </a:t>
            </a:r>
            <a:r>
              <a:rPr lang="en-US" dirty="0" err="1"/>
              <a:t>Dystrophin</a:t>
            </a:r>
            <a:r>
              <a:rPr lang="en-US" dirty="0"/>
              <a:t>. Write down the new amino acid sequence. </a:t>
            </a:r>
          </a:p>
          <a:p>
            <a:pPr marL="0" lvl="0" indent="0">
              <a:buNone/>
            </a:pPr>
            <a:r>
              <a:rPr lang="en-US" dirty="0" smtClean="0"/>
              <a:t>normal </a:t>
            </a:r>
          </a:p>
          <a:p>
            <a:pPr marL="0" lvl="0" indent="0">
              <a:buNone/>
            </a:pPr>
            <a:r>
              <a:rPr lang="en-US" dirty="0" smtClean="0"/>
              <a:t>5</a:t>
            </a:r>
            <a:r>
              <a:rPr lang="en-US" dirty="0"/>
              <a:t>’</a:t>
            </a:r>
            <a:r>
              <a:rPr lang="mr-IN" dirty="0"/>
              <a:t>…</a:t>
            </a:r>
            <a:r>
              <a:rPr lang="en-US" dirty="0"/>
              <a:t>TTTTCAAAATGCTTTGGTGGGAAGAAGTAGAGGACTGTTA…3’</a:t>
            </a:r>
          </a:p>
          <a:p>
            <a:pPr marL="0" lvl="0" indent="0">
              <a:buNone/>
            </a:pPr>
            <a:r>
              <a:rPr lang="en-US" dirty="0" smtClean="0"/>
              <a:t>5’</a:t>
            </a:r>
            <a:r>
              <a:rPr lang="mr-IN" dirty="0" smtClean="0"/>
              <a:t>…</a:t>
            </a:r>
            <a:r>
              <a:rPr lang="en-US" dirty="0" smtClean="0"/>
              <a:t>TTTTCAAAATGCTTTGGTGGGAATAAGTAGAGGACTGTTA…</a:t>
            </a:r>
          </a:p>
          <a:p>
            <a:pPr marL="0" indent="0">
              <a:buNone/>
            </a:pPr>
            <a:r>
              <a:rPr lang="en-US" dirty="0" smtClean="0"/>
              <a:t> </a:t>
            </a:r>
          </a:p>
          <a:p>
            <a:pPr marL="0" indent="0">
              <a:buNone/>
            </a:pPr>
            <a:r>
              <a:rPr lang="en-US" dirty="0">
                <a:solidFill>
                  <a:srgbClr val="FFFF00"/>
                </a:solidFill>
              </a:rPr>
              <a:t>Methionine </a:t>
            </a:r>
            <a:r>
              <a:rPr lang="mr-IN" dirty="0">
                <a:solidFill>
                  <a:srgbClr val="FFFF00"/>
                </a:solidFill>
              </a:rPr>
              <a:t>–</a:t>
            </a:r>
            <a:r>
              <a:rPr lang="en-US" dirty="0">
                <a:solidFill>
                  <a:srgbClr val="FFFF00"/>
                </a:solidFill>
              </a:rPr>
              <a:t> </a:t>
            </a:r>
            <a:r>
              <a:rPr lang="en-US" dirty="0" err="1">
                <a:solidFill>
                  <a:srgbClr val="FFFF00"/>
                </a:solidFill>
              </a:rPr>
              <a:t>Leucine</a:t>
            </a:r>
            <a:r>
              <a:rPr lang="en-US" dirty="0">
                <a:solidFill>
                  <a:srgbClr val="FFFF00"/>
                </a:solidFill>
              </a:rPr>
              <a:t> </a:t>
            </a:r>
            <a:r>
              <a:rPr lang="mr-IN" dirty="0">
                <a:solidFill>
                  <a:srgbClr val="FFFF00"/>
                </a:solidFill>
              </a:rPr>
              <a:t>–</a:t>
            </a:r>
            <a:r>
              <a:rPr lang="en-US" dirty="0">
                <a:solidFill>
                  <a:srgbClr val="FFFF00"/>
                </a:solidFill>
              </a:rPr>
              <a:t> Tryptophan </a:t>
            </a:r>
            <a:r>
              <a:rPr lang="mr-IN" dirty="0">
                <a:solidFill>
                  <a:srgbClr val="FFFF00"/>
                </a:solidFill>
              </a:rPr>
              <a:t>–</a:t>
            </a:r>
            <a:r>
              <a:rPr lang="en-US" dirty="0">
                <a:solidFill>
                  <a:srgbClr val="FFFF00"/>
                </a:solidFill>
              </a:rPr>
              <a:t> Tryptophan </a:t>
            </a:r>
            <a:r>
              <a:rPr lang="mr-IN" dirty="0">
                <a:solidFill>
                  <a:srgbClr val="FFFF00"/>
                </a:solidFill>
              </a:rPr>
              <a:t>–</a:t>
            </a:r>
            <a:r>
              <a:rPr lang="en-US" dirty="0">
                <a:solidFill>
                  <a:srgbClr val="FFFF00"/>
                </a:solidFill>
              </a:rPr>
              <a:t> Glutamic </a:t>
            </a:r>
            <a:r>
              <a:rPr lang="en-US" dirty="0" smtClean="0">
                <a:solidFill>
                  <a:srgbClr val="FFFF00"/>
                </a:solidFill>
              </a:rPr>
              <a:t>Acid </a:t>
            </a:r>
            <a:r>
              <a:rPr lang="mr-IN" dirty="0">
                <a:solidFill>
                  <a:srgbClr val="FFFF00"/>
                </a:solidFill>
              </a:rPr>
              <a:t>–</a:t>
            </a:r>
            <a:r>
              <a:rPr lang="en-US" dirty="0">
                <a:solidFill>
                  <a:srgbClr val="FFFF00"/>
                </a:solidFill>
              </a:rPr>
              <a:t> </a:t>
            </a:r>
            <a:r>
              <a:rPr lang="en-US" dirty="0" smtClean="0">
                <a:solidFill>
                  <a:srgbClr val="FFFF00"/>
                </a:solidFill>
              </a:rPr>
              <a:t>Stop</a:t>
            </a:r>
            <a:endParaRPr lang="en-US" dirty="0"/>
          </a:p>
          <a:p>
            <a:pPr marL="0" lvl="0" indent="0">
              <a:buNone/>
            </a:pPr>
            <a:endParaRPr lang="en-US" dirty="0"/>
          </a:p>
        </p:txBody>
      </p:sp>
      <p:sp>
        <p:nvSpPr>
          <p:cNvPr id="4" name="Title 1"/>
          <p:cNvSpPr>
            <a:spLocks noGrp="1"/>
          </p:cNvSpPr>
          <p:nvPr>
            <p:ph type="title"/>
          </p:nvPr>
        </p:nvSpPr>
        <p:spPr/>
        <p:txBody>
          <a:bodyPr/>
          <a:lstStyle/>
          <a:p>
            <a:r>
              <a:rPr lang="en-US" dirty="0" smtClean="0"/>
              <a:t>Answers </a:t>
            </a:r>
            <a:endParaRPr lang="en-US" dirty="0"/>
          </a:p>
        </p:txBody>
      </p:sp>
      <p:cxnSp>
        <p:nvCxnSpPr>
          <p:cNvPr id="6" name="Straight Connector 5"/>
          <p:cNvCxnSpPr/>
          <p:nvPr/>
        </p:nvCxnSpPr>
        <p:spPr>
          <a:xfrm flipH="1">
            <a:off x="2742810" y="4031161"/>
            <a:ext cx="12830" cy="461665"/>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211716" y="4031161"/>
            <a:ext cx="12830" cy="461665"/>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3754953" y="4031161"/>
            <a:ext cx="1" cy="461665"/>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4302770" y="4031161"/>
            <a:ext cx="12830" cy="461665"/>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5776727" y="4029608"/>
            <a:ext cx="12830" cy="461665"/>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5261822" y="4031999"/>
            <a:ext cx="12830" cy="461665"/>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4791461" y="4031161"/>
            <a:ext cx="12830" cy="461665"/>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6318638" y="4031161"/>
            <a:ext cx="12830" cy="461665"/>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6836346" y="4031161"/>
            <a:ext cx="12830" cy="461665"/>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7364333" y="4031999"/>
            <a:ext cx="12830" cy="461665"/>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2259112" y="4031999"/>
            <a:ext cx="12830" cy="461665"/>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2722265" y="3490424"/>
            <a:ext cx="12829" cy="461665"/>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3218991" y="3490424"/>
            <a:ext cx="12829" cy="461665"/>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3759679" y="3490424"/>
            <a:ext cx="12829" cy="461665"/>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4294925" y="3490424"/>
            <a:ext cx="12829" cy="461665"/>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832382" y="3490424"/>
            <a:ext cx="12829" cy="461665"/>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34609" y="3490424"/>
            <a:ext cx="12829" cy="461665"/>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4806596" y="3490424"/>
            <a:ext cx="12829" cy="461665"/>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6376713" y="3490424"/>
            <a:ext cx="12829" cy="461665"/>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6889581" y="3490424"/>
            <a:ext cx="12829" cy="461665"/>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7412728" y="3491262"/>
            <a:ext cx="12829" cy="461665"/>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2253687" y="3491262"/>
            <a:ext cx="12829" cy="461665"/>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61" name="Oval 60"/>
          <p:cNvSpPr/>
          <p:nvPr/>
        </p:nvSpPr>
        <p:spPr>
          <a:xfrm>
            <a:off x="4755796" y="4031999"/>
            <a:ext cx="275910" cy="423310"/>
          </a:xfrm>
          <a:prstGeom prst="ellipse">
            <a:avLst/>
          </a:prstGeom>
          <a:no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a:off x="550333" y="3344333"/>
            <a:ext cx="338667" cy="17833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25875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Practice Problems</a:t>
            </a:r>
            <a:endParaRPr lang="en-US" dirty="0"/>
          </a:p>
        </p:txBody>
      </p:sp>
      <p:sp>
        <p:nvSpPr>
          <p:cNvPr id="5" name="Content Placeholder 4"/>
          <p:cNvSpPr>
            <a:spLocks noGrp="1"/>
          </p:cNvSpPr>
          <p:nvPr>
            <p:ph idx="1"/>
          </p:nvPr>
        </p:nvSpPr>
        <p:spPr/>
        <p:txBody>
          <a:bodyPr/>
          <a:lstStyle/>
          <a:p>
            <a:r>
              <a:rPr lang="en-US" dirty="0" smtClean="0"/>
              <a:t>DNA Structure</a:t>
            </a:r>
          </a:p>
          <a:p>
            <a:r>
              <a:rPr lang="en-US" dirty="0" smtClean="0"/>
              <a:t>Codon Reading</a:t>
            </a:r>
          </a:p>
          <a:p>
            <a:r>
              <a:rPr lang="en-US" dirty="0" smtClean="0"/>
              <a:t>Karyotype Analysis</a:t>
            </a:r>
          </a:p>
          <a:p>
            <a:r>
              <a:rPr lang="en-US" dirty="0" err="1" smtClean="0"/>
              <a:t>Punnett</a:t>
            </a:r>
            <a:r>
              <a:rPr lang="en-US" dirty="0" smtClean="0"/>
              <a:t> Squares</a:t>
            </a:r>
          </a:p>
          <a:p>
            <a:r>
              <a:rPr lang="en-US" dirty="0" smtClean="0"/>
              <a:t>Pedigree Analysis</a:t>
            </a:r>
          </a:p>
          <a:p>
            <a:r>
              <a:rPr lang="en-US" dirty="0" smtClean="0"/>
              <a:t>Human ABO Blood Group Genetics</a:t>
            </a:r>
            <a:endParaRPr lang="en-US" dirty="0"/>
          </a:p>
        </p:txBody>
      </p:sp>
    </p:spTree>
    <p:extLst>
      <p:ext uri="{BB962C8B-B14F-4D97-AF65-F5344CB8AC3E}">
        <p14:creationId xmlns:p14="http://schemas.microsoft.com/office/powerpoint/2010/main" val="36390357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lvl="0" indent="-514350">
              <a:buFont typeface="+mj-lt"/>
              <a:buAutoNum type="romanUcPeriod" startAt="3"/>
            </a:pPr>
            <a:r>
              <a:rPr lang="en-US" dirty="0" smtClean="0"/>
              <a:t>What </a:t>
            </a:r>
            <a:r>
              <a:rPr lang="en-US" dirty="0"/>
              <a:t>type of mutation is this?  </a:t>
            </a:r>
            <a:r>
              <a:rPr lang="en-US" dirty="0" smtClean="0">
                <a:solidFill>
                  <a:srgbClr val="FFFF00"/>
                </a:solidFill>
              </a:rPr>
              <a:t>Nonsense</a:t>
            </a:r>
          </a:p>
          <a:p>
            <a:pPr marL="0" lvl="0" indent="0">
              <a:buNone/>
            </a:pPr>
            <a:endParaRPr lang="en-US" dirty="0">
              <a:solidFill>
                <a:srgbClr val="FFFF00"/>
              </a:solidFill>
            </a:endParaRPr>
          </a:p>
          <a:p>
            <a:pPr marL="514350" lvl="0" indent="-514350">
              <a:buFont typeface="+mj-lt"/>
              <a:buAutoNum type="romanUcPeriod" startAt="4"/>
            </a:pPr>
            <a:r>
              <a:rPr lang="en-US" dirty="0"/>
              <a:t>What effect will this mutation have on the </a:t>
            </a:r>
            <a:r>
              <a:rPr lang="en-US" dirty="0" err="1"/>
              <a:t>Dystrophin</a:t>
            </a:r>
            <a:r>
              <a:rPr lang="en-US" dirty="0"/>
              <a:t> protein</a:t>
            </a:r>
            <a:r>
              <a:rPr lang="en-US" dirty="0" smtClean="0"/>
              <a:t>?</a:t>
            </a:r>
          </a:p>
          <a:p>
            <a:pPr lvl="1"/>
            <a:r>
              <a:rPr lang="en-US" dirty="0" smtClean="0">
                <a:solidFill>
                  <a:srgbClr val="FFFF00"/>
                </a:solidFill>
              </a:rPr>
              <a:t>protein only has 6 amino acids</a:t>
            </a:r>
          </a:p>
          <a:p>
            <a:pPr lvl="1"/>
            <a:r>
              <a:rPr lang="en-US" dirty="0" smtClean="0">
                <a:solidFill>
                  <a:srgbClr val="FFFF00"/>
                </a:solidFill>
              </a:rPr>
              <a:t>truncated protein</a:t>
            </a:r>
          </a:p>
          <a:p>
            <a:pPr lvl="1"/>
            <a:r>
              <a:rPr lang="en-US" dirty="0" smtClean="0">
                <a:solidFill>
                  <a:srgbClr val="FFFF00"/>
                </a:solidFill>
              </a:rPr>
              <a:t>shortened protein</a:t>
            </a:r>
          </a:p>
          <a:p>
            <a:pPr lvl="1"/>
            <a:r>
              <a:rPr lang="en-US" dirty="0" smtClean="0">
                <a:solidFill>
                  <a:srgbClr val="FFFF00"/>
                </a:solidFill>
              </a:rPr>
              <a:t>smaller protein</a:t>
            </a:r>
          </a:p>
          <a:p>
            <a:pPr lvl="1"/>
            <a:r>
              <a:rPr lang="en-US" dirty="0" smtClean="0">
                <a:solidFill>
                  <a:srgbClr val="FFFF00"/>
                </a:solidFill>
              </a:rPr>
              <a:t>nonfunctional protein</a:t>
            </a:r>
          </a:p>
          <a:p>
            <a:pPr marL="796925" lvl="1" indent="-514350">
              <a:buFont typeface="+mj-lt"/>
              <a:buAutoNum type="romanUcPeriod" startAt="4"/>
            </a:pPr>
            <a:endParaRPr lang="en-US" dirty="0" smtClean="0">
              <a:solidFill>
                <a:srgbClr val="FFFF00"/>
              </a:solidFill>
            </a:endParaRPr>
          </a:p>
          <a:p>
            <a:pPr marL="0" lvl="0" indent="0">
              <a:buNone/>
            </a:pPr>
            <a:endParaRPr lang="en-US" dirty="0"/>
          </a:p>
          <a:p>
            <a:endParaRPr lang="en-US" dirty="0"/>
          </a:p>
        </p:txBody>
      </p:sp>
      <p:sp>
        <p:nvSpPr>
          <p:cNvPr id="4" name="Title 1"/>
          <p:cNvSpPr>
            <a:spLocks noGrp="1"/>
          </p:cNvSpPr>
          <p:nvPr>
            <p:ph type="title"/>
          </p:nvPr>
        </p:nvSpPr>
        <p:spPr/>
        <p:txBody>
          <a:bodyPr/>
          <a:lstStyle/>
          <a:p>
            <a:r>
              <a:rPr lang="en-US" dirty="0" smtClean="0"/>
              <a:t>Answers</a:t>
            </a:r>
            <a:endParaRPr lang="en-US" dirty="0"/>
          </a:p>
        </p:txBody>
      </p:sp>
    </p:spTree>
    <p:extLst>
      <p:ext uri="{BB962C8B-B14F-4D97-AF65-F5344CB8AC3E}">
        <p14:creationId xmlns:p14="http://schemas.microsoft.com/office/powerpoint/2010/main" val="33081020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Transcription and Translation (5</a:t>
            </a:r>
            <a:r>
              <a:rPr lang="en-US" baseline="30000" dirty="0" smtClean="0"/>
              <a:t>th</a:t>
            </a:r>
            <a:r>
              <a:rPr lang="en-US" dirty="0" smtClean="0"/>
              <a:t>)</a:t>
            </a:r>
            <a:endParaRPr lang="en-US" dirty="0"/>
          </a:p>
        </p:txBody>
      </p:sp>
      <p:sp>
        <p:nvSpPr>
          <p:cNvPr id="5" name="TextBox 4"/>
          <p:cNvSpPr txBox="1"/>
          <p:nvPr/>
        </p:nvSpPr>
        <p:spPr>
          <a:xfrm>
            <a:off x="157747" y="1814915"/>
            <a:ext cx="6303315" cy="369332"/>
          </a:xfrm>
          <a:prstGeom prst="rect">
            <a:avLst/>
          </a:prstGeom>
          <a:noFill/>
        </p:spPr>
        <p:txBody>
          <a:bodyPr wrap="none" rtlCol="0">
            <a:spAutoFit/>
          </a:bodyPr>
          <a:lstStyle/>
          <a:p>
            <a:r>
              <a:rPr lang="en-US" dirty="0" smtClean="0">
                <a:solidFill>
                  <a:srgbClr val="FFFFFF"/>
                </a:solidFill>
                <a:latin typeface="Calibri"/>
                <a:cs typeface="Calibri"/>
              </a:rPr>
              <a:t>5’</a:t>
            </a:r>
            <a:r>
              <a:rPr lang="mr-IN" dirty="0" smtClean="0">
                <a:solidFill>
                  <a:srgbClr val="FFFFFF"/>
                </a:solidFill>
                <a:latin typeface="Calibri"/>
                <a:cs typeface="Calibri"/>
              </a:rPr>
              <a:t>…</a:t>
            </a:r>
            <a:r>
              <a:rPr lang="en-US" dirty="0" smtClean="0">
                <a:solidFill>
                  <a:srgbClr val="FFFFFF"/>
                </a:solidFill>
                <a:latin typeface="Calibri"/>
                <a:cs typeface="Calibri"/>
              </a:rPr>
              <a:t>. </a:t>
            </a:r>
            <a:r>
              <a:rPr lang="en-US" sz="1400" dirty="0" smtClean="0">
                <a:solidFill>
                  <a:srgbClr val="FFFFFF"/>
                </a:solidFill>
                <a:latin typeface="Lucida Sans"/>
                <a:cs typeface="Lucida Sans"/>
              </a:rPr>
              <a:t>A T G C C C A G T G G C C T T G A T T G T T A T A T T G T G </a:t>
            </a:r>
            <a:r>
              <a:rPr lang="mr-IN" dirty="0" smtClean="0">
                <a:solidFill>
                  <a:srgbClr val="FFFFFF"/>
                </a:solidFill>
                <a:latin typeface="Calibri"/>
                <a:cs typeface="Calibri"/>
              </a:rPr>
              <a:t>…</a:t>
            </a:r>
            <a:r>
              <a:rPr lang="en-US" dirty="0" smtClean="0">
                <a:solidFill>
                  <a:srgbClr val="FFFFFF"/>
                </a:solidFill>
                <a:latin typeface="Calibri"/>
                <a:cs typeface="Calibri"/>
              </a:rPr>
              <a:t> 3’</a:t>
            </a:r>
            <a:endParaRPr lang="en-US" dirty="0">
              <a:solidFill>
                <a:srgbClr val="FFFFFF"/>
              </a:solidFill>
              <a:latin typeface="Calibri"/>
              <a:cs typeface="Calibri"/>
            </a:endParaRPr>
          </a:p>
        </p:txBody>
      </p:sp>
      <p:sp>
        <p:nvSpPr>
          <p:cNvPr id="6" name="TextBox 5"/>
          <p:cNvSpPr txBox="1"/>
          <p:nvPr/>
        </p:nvSpPr>
        <p:spPr>
          <a:xfrm>
            <a:off x="157747" y="2483336"/>
            <a:ext cx="6563895" cy="369332"/>
          </a:xfrm>
          <a:prstGeom prst="rect">
            <a:avLst/>
          </a:prstGeom>
          <a:noFill/>
        </p:spPr>
        <p:txBody>
          <a:bodyPr wrap="square" rtlCol="0">
            <a:spAutoFit/>
          </a:bodyPr>
          <a:lstStyle/>
          <a:p>
            <a:r>
              <a:rPr lang="en-US" dirty="0" smtClean="0">
                <a:solidFill>
                  <a:srgbClr val="FFFFFF"/>
                </a:solidFill>
                <a:latin typeface="Calibri"/>
                <a:cs typeface="Calibri"/>
              </a:rPr>
              <a:t>3’.</a:t>
            </a:r>
            <a:r>
              <a:rPr lang="mr-IN" dirty="0" smtClean="0">
                <a:solidFill>
                  <a:srgbClr val="FFFFFF"/>
                </a:solidFill>
                <a:latin typeface="Calibri"/>
                <a:cs typeface="Calibri"/>
              </a:rPr>
              <a:t>…</a:t>
            </a:r>
            <a:r>
              <a:rPr lang="en-US" dirty="0" smtClean="0">
                <a:solidFill>
                  <a:srgbClr val="FFFFFF"/>
                </a:solidFill>
                <a:latin typeface="Calibri"/>
                <a:cs typeface="Calibri"/>
              </a:rPr>
              <a:t> </a:t>
            </a:r>
            <a:r>
              <a:rPr lang="en-US" sz="1400" dirty="0" smtClean="0">
                <a:solidFill>
                  <a:srgbClr val="FFFF00"/>
                </a:solidFill>
                <a:latin typeface="Lucida Sans"/>
                <a:cs typeface="Lucida Sans"/>
              </a:rPr>
              <a:t>T A C G G G T C A C C G G A A C T A A C A A T A T A A C A C </a:t>
            </a:r>
            <a:r>
              <a:rPr lang="mr-IN" dirty="0" smtClean="0">
                <a:solidFill>
                  <a:srgbClr val="FFFFFF"/>
                </a:solidFill>
                <a:latin typeface="Calibri"/>
                <a:cs typeface="Calibri"/>
              </a:rPr>
              <a:t>…</a:t>
            </a:r>
            <a:r>
              <a:rPr lang="en-US" dirty="0" smtClean="0">
                <a:solidFill>
                  <a:srgbClr val="FFFFFF"/>
                </a:solidFill>
                <a:latin typeface="Calibri"/>
                <a:cs typeface="Calibri"/>
              </a:rPr>
              <a:t> 5’                  </a:t>
            </a:r>
            <a:endParaRPr lang="en-US" dirty="0">
              <a:solidFill>
                <a:srgbClr val="FFFFFF"/>
              </a:solidFill>
              <a:latin typeface="Calibri"/>
              <a:cs typeface="Calibri"/>
            </a:endParaRPr>
          </a:p>
        </p:txBody>
      </p:sp>
      <p:sp>
        <p:nvSpPr>
          <p:cNvPr id="7" name="Rectangle 6"/>
          <p:cNvSpPr/>
          <p:nvPr/>
        </p:nvSpPr>
        <p:spPr>
          <a:xfrm>
            <a:off x="6550662" y="1858361"/>
            <a:ext cx="2112210" cy="334211"/>
          </a:xfrm>
          <a:prstGeom prst="rect">
            <a:avLst/>
          </a:prstGeom>
          <a:noFill/>
          <a:ln w="127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solidFill>
                <a:srgbClr val="FFFFFF"/>
              </a:solidFill>
              <a:latin typeface="Calibri"/>
              <a:cs typeface="Calibri"/>
            </a:endParaRPr>
          </a:p>
        </p:txBody>
      </p:sp>
      <p:sp>
        <p:nvSpPr>
          <p:cNvPr id="8" name="TextBox 7"/>
          <p:cNvSpPr txBox="1"/>
          <p:nvPr/>
        </p:nvSpPr>
        <p:spPr>
          <a:xfrm flipH="1">
            <a:off x="6697714" y="1836062"/>
            <a:ext cx="1965158" cy="369332"/>
          </a:xfrm>
          <a:prstGeom prst="rect">
            <a:avLst/>
          </a:prstGeom>
          <a:noFill/>
        </p:spPr>
        <p:txBody>
          <a:bodyPr wrap="square" rtlCol="0">
            <a:spAutoFit/>
          </a:bodyPr>
          <a:lstStyle/>
          <a:p>
            <a:r>
              <a:rPr lang="en-US" dirty="0" smtClean="0">
                <a:solidFill>
                  <a:srgbClr val="FFFFFF"/>
                </a:solidFill>
                <a:latin typeface="Calibri"/>
                <a:cs typeface="Calibri"/>
              </a:rPr>
              <a:t>DNA coding strand</a:t>
            </a:r>
            <a:endParaRPr lang="en-US" dirty="0">
              <a:solidFill>
                <a:srgbClr val="FFFFFF"/>
              </a:solidFill>
              <a:latin typeface="Calibri"/>
              <a:cs typeface="Calibri"/>
            </a:endParaRPr>
          </a:p>
        </p:txBody>
      </p:sp>
      <p:sp>
        <p:nvSpPr>
          <p:cNvPr id="9" name="Rectangle 8"/>
          <p:cNvSpPr/>
          <p:nvPr/>
        </p:nvSpPr>
        <p:spPr>
          <a:xfrm>
            <a:off x="6550662" y="2518457"/>
            <a:ext cx="2112210" cy="334211"/>
          </a:xfrm>
          <a:prstGeom prst="rect">
            <a:avLst/>
          </a:prstGeom>
          <a:noFill/>
          <a:ln w="127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solidFill>
                <a:srgbClr val="FFFFFF"/>
              </a:solidFill>
              <a:latin typeface="Calibri"/>
              <a:cs typeface="Calibri"/>
            </a:endParaRPr>
          </a:p>
        </p:txBody>
      </p:sp>
      <p:cxnSp>
        <p:nvCxnSpPr>
          <p:cNvPr id="10" name="Straight Arrow Connector 9"/>
          <p:cNvCxnSpPr/>
          <p:nvPr/>
        </p:nvCxnSpPr>
        <p:spPr>
          <a:xfrm>
            <a:off x="3695700" y="3016918"/>
            <a:ext cx="12700" cy="58420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4010662" y="3140757"/>
            <a:ext cx="2112210" cy="334211"/>
          </a:xfrm>
          <a:prstGeom prst="rect">
            <a:avLst/>
          </a:prstGeom>
          <a:noFill/>
          <a:ln w="127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solidFill>
                <a:srgbClr val="FFFFFF"/>
              </a:solidFill>
              <a:latin typeface="Calibri"/>
              <a:cs typeface="Calibri"/>
            </a:endParaRPr>
          </a:p>
        </p:txBody>
      </p:sp>
      <p:sp>
        <p:nvSpPr>
          <p:cNvPr id="12" name="TextBox 11"/>
          <p:cNvSpPr txBox="1"/>
          <p:nvPr/>
        </p:nvSpPr>
        <p:spPr>
          <a:xfrm>
            <a:off x="157747" y="3931318"/>
            <a:ext cx="6563895" cy="369332"/>
          </a:xfrm>
          <a:prstGeom prst="rect">
            <a:avLst/>
          </a:prstGeom>
          <a:noFill/>
        </p:spPr>
        <p:txBody>
          <a:bodyPr wrap="square" rtlCol="0">
            <a:spAutoFit/>
          </a:bodyPr>
          <a:lstStyle/>
          <a:p>
            <a:r>
              <a:rPr lang="en-US" dirty="0">
                <a:solidFill>
                  <a:srgbClr val="FFFFFF"/>
                </a:solidFill>
                <a:latin typeface="Calibri"/>
                <a:cs typeface="Calibri"/>
              </a:rPr>
              <a:t>5</a:t>
            </a:r>
            <a:r>
              <a:rPr lang="en-US" dirty="0" smtClean="0">
                <a:solidFill>
                  <a:srgbClr val="FFFFFF"/>
                </a:solidFill>
                <a:latin typeface="Calibri"/>
                <a:cs typeface="Calibri"/>
              </a:rPr>
              <a:t>’.</a:t>
            </a:r>
            <a:r>
              <a:rPr lang="mr-IN" dirty="0" smtClean="0">
                <a:solidFill>
                  <a:srgbClr val="FFFFFF"/>
                </a:solidFill>
                <a:latin typeface="Calibri"/>
                <a:cs typeface="Calibri"/>
              </a:rPr>
              <a:t>…</a:t>
            </a:r>
            <a:r>
              <a:rPr lang="en-US" dirty="0" smtClean="0">
                <a:solidFill>
                  <a:srgbClr val="FFFFFF"/>
                </a:solidFill>
                <a:latin typeface="Calibri"/>
                <a:cs typeface="Calibri"/>
              </a:rPr>
              <a:t> </a:t>
            </a:r>
            <a:r>
              <a:rPr lang="en-US" sz="1400" dirty="0" smtClean="0">
                <a:solidFill>
                  <a:srgbClr val="FFFF00"/>
                </a:solidFill>
                <a:latin typeface="Lucida Sans"/>
                <a:cs typeface="Lucida Sans"/>
              </a:rPr>
              <a:t>A U </a:t>
            </a:r>
            <a:r>
              <a:rPr lang="en-US" sz="1400" dirty="0">
                <a:solidFill>
                  <a:srgbClr val="FFFF00"/>
                </a:solidFill>
                <a:latin typeface="Lucida Sans"/>
                <a:cs typeface="Lucida Sans"/>
              </a:rPr>
              <a:t>G C C C A G </a:t>
            </a:r>
            <a:r>
              <a:rPr lang="en-US" sz="1400" dirty="0" smtClean="0">
                <a:solidFill>
                  <a:srgbClr val="FFFF00"/>
                </a:solidFill>
                <a:latin typeface="Lucida Sans"/>
                <a:cs typeface="Lucida Sans"/>
              </a:rPr>
              <a:t>U </a:t>
            </a:r>
            <a:r>
              <a:rPr lang="en-US" sz="1400" dirty="0">
                <a:solidFill>
                  <a:srgbClr val="FFFF00"/>
                </a:solidFill>
                <a:latin typeface="Lucida Sans"/>
                <a:cs typeface="Lucida Sans"/>
              </a:rPr>
              <a:t>G G C C </a:t>
            </a:r>
            <a:r>
              <a:rPr lang="en-US" sz="1400" dirty="0" smtClean="0">
                <a:solidFill>
                  <a:srgbClr val="FFFF00"/>
                </a:solidFill>
                <a:latin typeface="Lucida Sans"/>
                <a:cs typeface="Lucida Sans"/>
              </a:rPr>
              <a:t>U U </a:t>
            </a:r>
            <a:r>
              <a:rPr lang="en-US" sz="1400" dirty="0">
                <a:solidFill>
                  <a:srgbClr val="FFFF00"/>
                </a:solidFill>
                <a:latin typeface="Lucida Sans"/>
                <a:cs typeface="Lucida Sans"/>
              </a:rPr>
              <a:t>G A </a:t>
            </a:r>
            <a:r>
              <a:rPr lang="en-US" sz="1400" dirty="0" smtClean="0">
                <a:solidFill>
                  <a:srgbClr val="FFFF00"/>
                </a:solidFill>
                <a:latin typeface="Lucida Sans"/>
                <a:cs typeface="Lucida Sans"/>
              </a:rPr>
              <a:t>U U </a:t>
            </a:r>
            <a:r>
              <a:rPr lang="en-US" sz="1400" dirty="0">
                <a:solidFill>
                  <a:srgbClr val="FFFF00"/>
                </a:solidFill>
                <a:latin typeface="Lucida Sans"/>
                <a:cs typeface="Lucida Sans"/>
              </a:rPr>
              <a:t>G </a:t>
            </a:r>
            <a:r>
              <a:rPr lang="en-US" sz="1400" dirty="0" smtClean="0">
                <a:solidFill>
                  <a:srgbClr val="FFFF00"/>
                </a:solidFill>
                <a:latin typeface="Lucida Sans"/>
                <a:cs typeface="Lucida Sans"/>
              </a:rPr>
              <a:t>U U </a:t>
            </a:r>
            <a:r>
              <a:rPr lang="en-US" sz="1400" dirty="0">
                <a:solidFill>
                  <a:srgbClr val="FFFF00"/>
                </a:solidFill>
                <a:latin typeface="Lucida Sans"/>
                <a:cs typeface="Lucida Sans"/>
              </a:rPr>
              <a:t>A </a:t>
            </a:r>
            <a:r>
              <a:rPr lang="en-US" sz="1400" dirty="0" smtClean="0">
                <a:solidFill>
                  <a:srgbClr val="FFFF00"/>
                </a:solidFill>
                <a:latin typeface="Lucida Sans"/>
                <a:cs typeface="Lucida Sans"/>
              </a:rPr>
              <a:t>U </a:t>
            </a:r>
            <a:r>
              <a:rPr lang="en-US" sz="1400" dirty="0">
                <a:solidFill>
                  <a:srgbClr val="FFFF00"/>
                </a:solidFill>
                <a:latin typeface="Lucida Sans"/>
                <a:cs typeface="Lucida Sans"/>
              </a:rPr>
              <a:t>A </a:t>
            </a:r>
            <a:r>
              <a:rPr lang="en-US" sz="1400" dirty="0" smtClean="0">
                <a:solidFill>
                  <a:srgbClr val="FFFF00"/>
                </a:solidFill>
                <a:latin typeface="Lucida Sans"/>
                <a:cs typeface="Lucida Sans"/>
              </a:rPr>
              <a:t>U U </a:t>
            </a:r>
            <a:r>
              <a:rPr lang="en-US" sz="1400" dirty="0">
                <a:solidFill>
                  <a:srgbClr val="FFFF00"/>
                </a:solidFill>
                <a:latin typeface="Lucida Sans"/>
                <a:cs typeface="Lucida Sans"/>
              </a:rPr>
              <a:t>G </a:t>
            </a:r>
            <a:r>
              <a:rPr lang="en-US" sz="1400" dirty="0" smtClean="0">
                <a:solidFill>
                  <a:srgbClr val="FFFF00"/>
                </a:solidFill>
                <a:latin typeface="Lucida Sans"/>
                <a:cs typeface="Lucida Sans"/>
              </a:rPr>
              <a:t>U </a:t>
            </a:r>
            <a:r>
              <a:rPr lang="en-US" sz="1400" dirty="0">
                <a:solidFill>
                  <a:srgbClr val="FFFF00"/>
                </a:solidFill>
                <a:latin typeface="Lucida Sans"/>
                <a:cs typeface="Lucida Sans"/>
              </a:rPr>
              <a:t>G </a:t>
            </a:r>
            <a:r>
              <a:rPr lang="mr-IN" dirty="0" smtClean="0">
                <a:solidFill>
                  <a:srgbClr val="FFFFFF"/>
                </a:solidFill>
                <a:latin typeface="Calibri"/>
                <a:cs typeface="Calibri"/>
              </a:rPr>
              <a:t>…</a:t>
            </a:r>
            <a:r>
              <a:rPr lang="en-US" dirty="0" smtClean="0">
                <a:solidFill>
                  <a:srgbClr val="FFFFFF"/>
                </a:solidFill>
                <a:latin typeface="Calibri"/>
                <a:cs typeface="Calibri"/>
              </a:rPr>
              <a:t> 3’                  </a:t>
            </a:r>
            <a:endParaRPr lang="en-US" dirty="0">
              <a:solidFill>
                <a:srgbClr val="FFFFFF"/>
              </a:solidFill>
              <a:latin typeface="Calibri"/>
              <a:cs typeface="Calibri"/>
            </a:endParaRPr>
          </a:p>
        </p:txBody>
      </p:sp>
      <p:cxnSp>
        <p:nvCxnSpPr>
          <p:cNvPr id="13" name="Straight Arrow Connector 12"/>
          <p:cNvCxnSpPr/>
          <p:nvPr/>
        </p:nvCxnSpPr>
        <p:spPr>
          <a:xfrm>
            <a:off x="3708400" y="4553618"/>
            <a:ext cx="12700" cy="58420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4010662" y="4677457"/>
            <a:ext cx="2112210" cy="334211"/>
          </a:xfrm>
          <a:prstGeom prst="rect">
            <a:avLst/>
          </a:prstGeom>
          <a:noFill/>
          <a:ln w="127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solidFill>
                <a:srgbClr val="FFFFFF"/>
              </a:solidFill>
              <a:latin typeface="Calibri"/>
              <a:cs typeface="Calibri"/>
            </a:endParaRPr>
          </a:p>
        </p:txBody>
      </p:sp>
      <p:sp>
        <p:nvSpPr>
          <p:cNvPr id="16" name="TextBox 15"/>
          <p:cNvSpPr txBox="1"/>
          <p:nvPr/>
        </p:nvSpPr>
        <p:spPr>
          <a:xfrm>
            <a:off x="2073522" y="6103018"/>
            <a:ext cx="3295155" cy="369332"/>
          </a:xfrm>
          <a:prstGeom prst="rect">
            <a:avLst/>
          </a:prstGeom>
          <a:noFill/>
        </p:spPr>
        <p:txBody>
          <a:bodyPr wrap="none" rtlCol="0">
            <a:spAutoFit/>
          </a:bodyPr>
          <a:lstStyle/>
          <a:p>
            <a:r>
              <a:rPr lang="en-US" dirty="0" smtClean="0">
                <a:solidFill>
                  <a:srgbClr val="FFFFFF"/>
                </a:solidFill>
                <a:latin typeface="Calibri"/>
                <a:cs typeface="Calibri"/>
              </a:rPr>
              <a:t>(protein or amino acid sequence)</a:t>
            </a:r>
            <a:endParaRPr lang="en-US" dirty="0">
              <a:solidFill>
                <a:srgbClr val="FFFFFF"/>
              </a:solidFill>
              <a:latin typeface="Calibri"/>
              <a:cs typeface="Calibri"/>
            </a:endParaRPr>
          </a:p>
        </p:txBody>
      </p:sp>
      <p:sp>
        <p:nvSpPr>
          <p:cNvPr id="17" name="Rectangle 16"/>
          <p:cNvSpPr/>
          <p:nvPr/>
        </p:nvSpPr>
        <p:spPr>
          <a:xfrm>
            <a:off x="6550662" y="3966439"/>
            <a:ext cx="2112210" cy="334211"/>
          </a:xfrm>
          <a:prstGeom prst="rect">
            <a:avLst/>
          </a:prstGeom>
          <a:noFill/>
          <a:ln w="127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solidFill>
                <a:srgbClr val="FFFFFF"/>
              </a:solidFill>
              <a:latin typeface="Calibri"/>
              <a:cs typeface="Calibri"/>
            </a:endParaRPr>
          </a:p>
        </p:txBody>
      </p:sp>
      <p:sp>
        <p:nvSpPr>
          <p:cNvPr id="18" name="TextBox 17"/>
          <p:cNvSpPr txBox="1"/>
          <p:nvPr/>
        </p:nvSpPr>
        <p:spPr>
          <a:xfrm>
            <a:off x="6754864" y="2483336"/>
            <a:ext cx="1726780" cy="369332"/>
          </a:xfrm>
          <a:prstGeom prst="rect">
            <a:avLst/>
          </a:prstGeom>
          <a:noFill/>
        </p:spPr>
        <p:txBody>
          <a:bodyPr wrap="none" rtlCol="0">
            <a:spAutoFit/>
          </a:bodyPr>
          <a:lstStyle/>
          <a:p>
            <a:r>
              <a:rPr lang="en-US" dirty="0" smtClean="0">
                <a:solidFill>
                  <a:srgbClr val="FFFF00"/>
                </a:solidFill>
                <a:latin typeface="Calibri"/>
                <a:cs typeface="Calibri"/>
              </a:rPr>
              <a:t>Template strand</a:t>
            </a:r>
            <a:endParaRPr lang="en-US" dirty="0">
              <a:solidFill>
                <a:srgbClr val="FFFF00"/>
              </a:solidFill>
              <a:latin typeface="Calibri"/>
              <a:cs typeface="Calibri"/>
            </a:endParaRPr>
          </a:p>
        </p:txBody>
      </p:sp>
      <p:sp>
        <p:nvSpPr>
          <p:cNvPr id="19" name="TextBox 18"/>
          <p:cNvSpPr txBox="1"/>
          <p:nvPr/>
        </p:nvSpPr>
        <p:spPr>
          <a:xfrm>
            <a:off x="4254500" y="3105636"/>
            <a:ext cx="1425390" cy="369332"/>
          </a:xfrm>
          <a:prstGeom prst="rect">
            <a:avLst/>
          </a:prstGeom>
          <a:noFill/>
        </p:spPr>
        <p:txBody>
          <a:bodyPr wrap="none" rtlCol="0">
            <a:spAutoFit/>
          </a:bodyPr>
          <a:lstStyle/>
          <a:p>
            <a:r>
              <a:rPr lang="en-US" dirty="0" smtClean="0">
                <a:solidFill>
                  <a:srgbClr val="FFFF00"/>
                </a:solidFill>
                <a:latin typeface="Calibri"/>
                <a:cs typeface="Calibri"/>
              </a:rPr>
              <a:t>Transcription</a:t>
            </a:r>
            <a:endParaRPr lang="en-US" dirty="0">
              <a:solidFill>
                <a:srgbClr val="FFFF00"/>
              </a:solidFill>
              <a:latin typeface="Calibri"/>
              <a:cs typeface="Calibri"/>
            </a:endParaRPr>
          </a:p>
        </p:txBody>
      </p:sp>
      <p:sp>
        <p:nvSpPr>
          <p:cNvPr id="20" name="TextBox 19"/>
          <p:cNvSpPr txBox="1"/>
          <p:nvPr/>
        </p:nvSpPr>
        <p:spPr>
          <a:xfrm>
            <a:off x="7188200" y="3966439"/>
            <a:ext cx="607859" cy="369332"/>
          </a:xfrm>
          <a:prstGeom prst="rect">
            <a:avLst/>
          </a:prstGeom>
          <a:noFill/>
        </p:spPr>
        <p:txBody>
          <a:bodyPr wrap="none" rtlCol="0">
            <a:spAutoFit/>
          </a:bodyPr>
          <a:lstStyle/>
          <a:p>
            <a:r>
              <a:rPr lang="en-US" dirty="0" smtClean="0">
                <a:solidFill>
                  <a:srgbClr val="FFFF00"/>
                </a:solidFill>
                <a:latin typeface="Calibri"/>
                <a:cs typeface="Calibri"/>
              </a:rPr>
              <a:t>RNA</a:t>
            </a:r>
            <a:endParaRPr lang="en-US" dirty="0">
              <a:solidFill>
                <a:srgbClr val="FFFF00"/>
              </a:solidFill>
              <a:latin typeface="Calibri"/>
              <a:cs typeface="Calibri"/>
            </a:endParaRPr>
          </a:p>
        </p:txBody>
      </p:sp>
      <p:sp>
        <p:nvSpPr>
          <p:cNvPr id="21" name="TextBox 20"/>
          <p:cNvSpPr txBox="1"/>
          <p:nvPr/>
        </p:nvSpPr>
        <p:spPr>
          <a:xfrm>
            <a:off x="4387711" y="4677457"/>
            <a:ext cx="1236599" cy="369332"/>
          </a:xfrm>
          <a:prstGeom prst="rect">
            <a:avLst/>
          </a:prstGeom>
          <a:noFill/>
        </p:spPr>
        <p:txBody>
          <a:bodyPr wrap="none" rtlCol="0">
            <a:spAutoFit/>
          </a:bodyPr>
          <a:lstStyle/>
          <a:p>
            <a:r>
              <a:rPr lang="en-US" dirty="0" smtClean="0">
                <a:solidFill>
                  <a:srgbClr val="FFFF00"/>
                </a:solidFill>
                <a:latin typeface="Calibri"/>
                <a:cs typeface="Calibri"/>
              </a:rPr>
              <a:t>Translation</a:t>
            </a:r>
            <a:endParaRPr lang="en-US" dirty="0">
              <a:solidFill>
                <a:srgbClr val="FFFF00"/>
              </a:solidFill>
              <a:latin typeface="Calibri"/>
              <a:cs typeface="Calibri"/>
            </a:endParaRPr>
          </a:p>
        </p:txBody>
      </p:sp>
      <p:sp>
        <p:nvSpPr>
          <p:cNvPr id="23" name="TextBox 22"/>
          <p:cNvSpPr txBox="1"/>
          <p:nvPr/>
        </p:nvSpPr>
        <p:spPr>
          <a:xfrm>
            <a:off x="494067" y="5434568"/>
            <a:ext cx="8006030" cy="646331"/>
          </a:xfrm>
          <a:prstGeom prst="rect">
            <a:avLst/>
          </a:prstGeom>
          <a:noFill/>
        </p:spPr>
        <p:txBody>
          <a:bodyPr wrap="none" rtlCol="0">
            <a:spAutoFit/>
          </a:bodyPr>
          <a:lstStyle/>
          <a:p>
            <a:r>
              <a:rPr lang="en-US" dirty="0">
                <a:solidFill>
                  <a:srgbClr val="FFFF00"/>
                </a:solidFill>
              </a:rPr>
              <a:t>M</a:t>
            </a:r>
            <a:r>
              <a:rPr lang="en-US" dirty="0" smtClean="0">
                <a:solidFill>
                  <a:srgbClr val="FFFF00"/>
                </a:solidFill>
              </a:rPr>
              <a:t>ethionine-</a:t>
            </a:r>
            <a:r>
              <a:rPr lang="en-US" dirty="0" err="1">
                <a:solidFill>
                  <a:srgbClr val="FFFF00"/>
                </a:solidFill>
              </a:rPr>
              <a:t>P</a:t>
            </a:r>
            <a:r>
              <a:rPr lang="en-US" dirty="0" err="1" smtClean="0">
                <a:solidFill>
                  <a:srgbClr val="FFFF00"/>
                </a:solidFill>
              </a:rPr>
              <a:t>roline</a:t>
            </a:r>
            <a:r>
              <a:rPr lang="en-US" dirty="0" smtClean="0">
                <a:solidFill>
                  <a:srgbClr val="FFFF00"/>
                </a:solidFill>
              </a:rPr>
              <a:t>-Serine-Glycine-</a:t>
            </a:r>
            <a:r>
              <a:rPr lang="en-US" dirty="0" err="1" smtClean="0">
                <a:solidFill>
                  <a:srgbClr val="FFFF00"/>
                </a:solidFill>
              </a:rPr>
              <a:t>Leucine</a:t>
            </a:r>
            <a:r>
              <a:rPr lang="en-US" dirty="0" smtClean="0">
                <a:solidFill>
                  <a:srgbClr val="FFFF00"/>
                </a:solidFill>
              </a:rPr>
              <a:t>-Aspartic Acid-Cysteine-Tyrosine-</a:t>
            </a:r>
          </a:p>
          <a:p>
            <a:r>
              <a:rPr lang="en-US" dirty="0" smtClean="0">
                <a:solidFill>
                  <a:srgbClr val="FFFF00"/>
                </a:solidFill>
              </a:rPr>
              <a:t>Isoleucine-</a:t>
            </a:r>
            <a:r>
              <a:rPr lang="en-US" dirty="0" err="1" smtClean="0">
                <a:solidFill>
                  <a:srgbClr val="FFFF00"/>
                </a:solidFill>
              </a:rPr>
              <a:t>Valine</a:t>
            </a:r>
            <a:r>
              <a:rPr lang="mr-IN" dirty="0" smtClean="0">
                <a:solidFill>
                  <a:srgbClr val="FFFF00"/>
                </a:solidFill>
              </a:rPr>
              <a:t>…</a:t>
            </a:r>
            <a:endParaRPr lang="en-US" dirty="0">
              <a:solidFill>
                <a:srgbClr val="FFFF00"/>
              </a:solidFill>
            </a:endParaRPr>
          </a:p>
        </p:txBody>
      </p:sp>
    </p:spTree>
    <p:extLst>
      <p:ext uri="{BB962C8B-B14F-4D97-AF65-F5344CB8AC3E}">
        <p14:creationId xmlns:p14="http://schemas.microsoft.com/office/powerpoint/2010/main" val="29881095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944" y="154227"/>
            <a:ext cx="7583487" cy="1044388"/>
          </a:xfrm>
        </p:spPr>
        <p:txBody>
          <a:bodyPr/>
          <a:lstStyle/>
          <a:p>
            <a:r>
              <a:rPr lang="en-US" dirty="0" smtClean="0"/>
              <a:t>Chromosomes and Karyotypes</a:t>
            </a:r>
            <a:endParaRPr lang="en-US" dirty="0"/>
          </a:p>
        </p:txBody>
      </p:sp>
      <p:sp>
        <p:nvSpPr>
          <p:cNvPr id="3" name="Content Placeholder 2"/>
          <p:cNvSpPr>
            <a:spLocks noGrp="1"/>
          </p:cNvSpPr>
          <p:nvPr>
            <p:ph idx="1"/>
          </p:nvPr>
        </p:nvSpPr>
        <p:spPr>
          <a:xfrm>
            <a:off x="779463" y="1364223"/>
            <a:ext cx="7583487" cy="4208930"/>
          </a:xfrm>
        </p:spPr>
        <p:txBody>
          <a:bodyPr/>
          <a:lstStyle/>
          <a:p>
            <a:r>
              <a:rPr lang="en-US" dirty="0" smtClean="0"/>
              <a:t>Chromosomes are packages of DNA</a:t>
            </a:r>
          </a:p>
          <a:p>
            <a:r>
              <a:rPr lang="en-US" dirty="0" smtClean="0"/>
              <a:t>Humans have 23 pairs of chromosomes</a:t>
            </a:r>
          </a:p>
          <a:p>
            <a:pPr lvl="1"/>
            <a:r>
              <a:rPr lang="en-US" dirty="0" smtClean="0"/>
              <a:t>22 autosomes</a:t>
            </a:r>
          </a:p>
          <a:p>
            <a:pPr lvl="1"/>
            <a:r>
              <a:rPr lang="en-US" dirty="0" smtClean="0"/>
              <a:t>one set of sex chromosomes (X or Y)</a:t>
            </a:r>
          </a:p>
          <a:p>
            <a:pPr marL="0" lvl="0" indent="0">
              <a:buNone/>
            </a:pPr>
            <a:endParaRPr lang="en" dirty="0"/>
          </a:p>
          <a:p>
            <a:endParaRPr lang="en-US" dirty="0"/>
          </a:p>
        </p:txBody>
      </p:sp>
      <p:pic>
        <p:nvPicPr>
          <p:cNvPr id="4" name="Picture 3" descr="HumanChromosomeSet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6888" y="3605182"/>
            <a:ext cx="3370262" cy="2572289"/>
          </a:xfrm>
          <a:prstGeom prst="rect">
            <a:avLst/>
          </a:prstGeom>
        </p:spPr>
      </p:pic>
    </p:spTree>
    <p:extLst>
      <p:ext uri="{BB962C8B-B14F-4D97-AF65-F5344CB8AC3E}">
        <p14:creationId xmlns:p14="http://schemas.microsoft.com/office/powerpoint/2010/main" val="47240226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0513" y="3045"/>
            <a:ext cx="7583487" cy="1044388"/>
          </a:xfrm>
        </p:spPr>
        <p:txBody>
          <a:bodyPr/>
          <a:lstStyle/>
          <a:p>
            <a:r>
              <a:rPr lang="en-US" dirty="0" smtClean="0"/>
              <a:t>Karyotype Analysis</a:t>
            </a:r>
            <a:endParaRPr lang="en-US" dirty="0"/>
          </a:p>
        </p:txBody>
      </p:sp>
      <p:sp>
        <p:nvSpPr>
          <p:cNvPr id="3" name="Content Placeholder 2"/>
          <p:cNvSpPr>
            <a:spLocks noGrp="1"/>
          </p:cNvSpPr>
          <p:nvPr>
            <p:ph idx="1"/>
          </p:nvPr>
        </p:nvSpPr>
        <p:spPr>
          <a:xfrm>
            <a:off x="779463" y="1239695"/>
            <a:ext cx="7583487" cy="5321610"/>
          </a:xfrm>
        </p:spPr>
        <p:txBody>
          <a:bodyPr>
            <a:normAutofit/>
          </a:bodyPr>
          <a:lstStyle/>
          <a:p>
            <a:r>
              <a:rPr lang="en-US" dirty="0" smtClean="0"/>
              <a:t>Scientists can isolate the chromosomes in one cell and view them under a microscope.</a:t>
            </a:r>
          </a:p>
          <a:p>
            <a:endParaRPr lang="en-US" dirty="0"/>
          </a:p>
          <a:p>
            <a:endParaRPr lang="en-US" dirty="0" smtClean="0"/>
          </a:p>
          <a:p>
            <a:endParaRPr lang="en-US" dirty="0"/>
          </a:p>
          <a:p>
            <a:endParaRPr lang="en-US" dirty="0" smtClean="0"/>
          </a:p>
          <a:p>
            <a:endParaRPr lang="en-US" dirty="0" smtClean="0"/>
          </a:p>
          <a:p>
            <a:pPr lvl="0"/>
            <a:r>
              <a:rPr lang="en-US" dirty="0" smtClean="0"/>
              <a:t>Karyotypes can identify a male or female and </a:t>
            </a:r>
            <a:r>
              <a:rPr lang="en" dirty="0" smtClean="0"/>
              <a:t>chromosome </a:t>
            </a:r>
            <a:r>
              <a:rPr lang="en" dirty="0"/>
              <a:t>abnormalities such as </a:t>
            </a:r>
            <a:r>
              <a:rPr lang="en" dirty="0" smtClean="0"/>
              <a:t>missing</a:t>
            </a:r>
            <a:r>
              <a:rPr lang="en-US" dirty="0" smtClean="0"/>
              <a:t> or</a:t>
            </a:r>
            <a:r>
              <a:rPr lang="en" dirty="0" smtClean="0"/>
              <a:t> extra chromosomes</a:t>
            </a:r>
            <a:r>
              <a:rPr lang="en" dirty="0"/>
              <a:t>.</a:t>
            </a:r>
          </a:p>
          <a:p>
            <a:endParaRPr lang="en-US" dirty="0"/>
          </a:p>
        </p:txBody>
      </p:sp>
      <p:pic>
        <p:nvPicPr>
          <p:cNvPr id="4" name="Picture 3" descr="karyotyping-5-3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463" y="2173286"/>
            <a:ext cx="3740150" cy="2805113"/>
          </a:xfrm>
          <a:prstGeom prst="rect">
            <a:avLst/>
          </a:prstGeom>
        </p:spPr>
      </p:pic>
      <p:pic>
        <p:nvPicPr>
          <p:cNvPr id="6" name="Picture 5" descr="karyotyping-6-3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463" y="2173286"/>
            <a:ext cx="3740150" cy="2805113"/>
          </a:xfrm>
          <a:prstGeom prst="rect">
            <a:avLst/>
          </a:prstGeom>
        </p:spPr>
      </p:pic>
    </p:spTree>
    <p:extLst>
      <p:ext uri="{BB962C8B-B14F-4D97-AF65-F5344CB8AC3E}">
        <p14:creationId xmlns:p14="http://schemas.microsoft.com/office/powerpoint/2010/main" val="197905892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268" y="375817"/>
            <a:ext cx="7583487" cy="699714"/>
          </a:xfrm>
        </p:spPr>
        <p:txBody>
          <a:bodyPr/>
          <a:lstStyle/>
          <a:p>
            <a:r>
              <a:rPr lang="en-US" dirty="0" smtClean="0"/>
              <a:t>Karyotype Questions </a:t>
            </a:r>
            <a:r>
              <a:rPr lang="mr-IN" dirty="0" smtClean="0"/>
              <a:t>–</a:t>
            </a:r>
            <a:r>
              <a:rPr lang="en-US" dirty="0" smtClean="0"/>
              <a:t> page 4 &amp; 5</a:t>
            </a:r>
            <a:endParaRPr lang="en-US" dirty="0"/>
          </a:p>
        </p:txBody>
      </p:sp>
      <p:pic>
        <p:nvPicPr>
          <p:cNvPr id="6" name="Picture 5" descr="tri13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1485" y="4312631"/>
            <a:ext cx="3493952" cy="2067255"/>
          </a:xfrm>
          <a:prstGeom prst="rect">
            <a:avLst/>
          </a:prstGeom>
        </p:spPr>
      </p:pic>
      <p:pic>
        <p:nvPicPr>
          <p:cNvPr id="7" name="Picture 6" descr="karyotype_female.jpg"/>
          <p:cNvPicPr>
            <a:picLocks noChangeAspect="1"/>
          </p:cNvPicPr>
          <p:nvPr/>
        </p:nvPicPr>
        <p:blipFill rotWithShape="1">
          <a:blip r:embed="rId3">
            <a:extLst>
              <a:ext uri="{28A0092B-C50C-407E-A947-70E740481C1C}">
                <a14:useLocalDpi xmlns:a14="http://schemas.microsoft.com/office/drawing/2010/main" val="0"/>
              </a:ext>
            </a:extLst>
          </a:blip>
          <a:srcRect b="3409"/>
          <a:stretch/>
        </p:blipFill>
        <p:spPr>
          <a:xfrm>
            <a:off x="1163869" y="1209457"/>
            <a:ext cx="2878028" cy="2803743"/>
          </a:xfrm>
          <a:prstGeom prst="rect">
            <a:avLst/>
          </a:prstGeom>
        </p:spPr>
      </p:pic>
      <p:pic>
        <p:nvPicPr>
          <p:cNvPr id="8" name="Picture 7" descr="karyotype_male.jpg"/>
          <p:cNvPicPr>
            <a:picLocks noChangeAspect="1"/>
          </p:cNvPicPr>
          <p:nvPr/>
        </p:nvPicPr>
        <p:blipFill rotWithShape="1">
          <a:blip r:embed="rId4">
            <a:extLst>
              <a:ext uri="{28A0092B-C50C-407E-A947-70E740481C1C}">
                <a14:useLocalDpi xmlns:a14="http://schemas.microsoft.com/office/drawing/2010/main" val="0"/>
              </a:ext>
            </a:extLst>
          </a:blip>
          <a:srcRect b="5450"/>
          <a:stretch/>
        </p:blipFill>
        <p:spPr>
          <a:xfrm>
            <a:off x="5016071" y="1209458"/>
            <a:ext cx="2902697" cy="2744476"/>
          </a:xfrm>
          <a:prstGeom prst="rect">
            <a:avLst/>
          </a:prstGeom>
        </p:spPr>
      </p:pic>
      <p:pic>
        <p:nvPicPr>
          <p:cNvPr id="9" name="Picture 8" descr="B9780323057240500102_f06-02-978032305724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3869" y="4312631"/>
            <a:ext cx="3088446" cy="2233555"/>
          </a:xfrm>
          <a:prstGeom prst="rect">
            <a:avLst/>
          </a:prstGeom>
        </p:spPr>
      </p:pic>
      <p:sp>
        <p:nvSpPr>
          <p:cNvPr id="10" name="TextBox 9"/>
          <p:cNvSpPr txBox="1"/>
          <p:nvPr/>
        </p:nvSpPr>
        <p:spPr>
          <a:xfrm>
            <a:off x="768468" y="1227663"/>
            <a:ext cx="325730" cy="369332"/>
          </a:xfrm>
          <a:prstGeom prst="rect">
            <a:avLst/>
          </a:prstGeom>
          <a:noFill/>
        </p:spPr>
        <p:txBody>
          <a:bodyPr wrap="none" rtlCol="0">
            <a:spAutoFit/>
          </a:bodyPr>
          <a:lstStyle/>
          <a:p>
            <a:r>
              <a:rPr lang="en-US" b="1" dirty="0" smtClean="0"/>
              <a:t>A</a:t>
            </a:r>
            <a:endParaRPr lang="en-US" b="1" dirty="0"/>
          </a:p>
        </p:txBody>
      </p:sp>
      <p:sp>
        <p:nvSpPr>
          <p:cNvPr id="11" name="TextBox 10"/>
          <p:cNvSpPr txBox="1"/>
          <p:nvPr/>
        </p:nvSpPr>
        <p:spPr>
          <a:xfrm>
            <a:off x="4665133" y="1219197"/>
            <a:ext cx="322061" cy="369332"/>
          </a:xfrm>
          <a:prstGeom prst="rect">
            <a:avLst/>
          </a:prstGeom>
          <a:noFill/>
        </p:spPr>
        <p:txBody>
          <a:bodyPr wrap="none" rtlCol="0">
            <a:spAutoFit/>
          </a:bodyPr>
          <a:lstStyle/>
          <a:p>
            <a:r>
              <a:rPr lang="en-US" b="1" dirty="0" smtClean="0"/>
              <a:t>B</a:t>
            </a:r>
            <a:endParaRPr lang="en-US" b="1" dirty="0"/>
          </a:p>
        </p:txBody>
      </p:sp>
      <p:sp>
        <p:nvSpPr>
          <p:cNvPr id="12" name="TextBox 11"/>
          <p:cNvSpPr txBox="1"/>
          <p:nvPr/>
        </p:nvSpPr>
        <p:spPr>
          <a:xfrm>
            <a:off x="768468" y="4334929"/>
            <a:ext cx="325893" cy="369332"/>
          </a:xfrm>
          <a:prstGeom prst="rect">
            <a:avLst/>
          </a:prstGeom>
          <a:noFill/>
        </p:spPr>
        <p:txBody>
          <a:bodyPr wrap="none" rtlCol="0">
            <a:spAutoFit/>
          </a:bodyPr>
          <a:lstStyle/>
          <a:p>
            <a:r>
              <a:rPr lang="en-US" b="1" dirty="0" smtClean="0"/>
              <a:t>C</a:t>
            </a:r>
            <a:endParaRPr lang="en-US" b="1" dirty="0"/>
          </a:p>
        </p:txBody>
      </p:sp>
      <p:sp>
        <p:nvSpPr>
          <p:cNvPr id="13" name="TextBox 12"/>
          <p:cNvSpPr txBox="1"/>
          <p:nvPr/>
        </p:nvSpPr>
        <p:spPr>
          <a:xfrm>
            <a:off x="4515254" y="4334930"/>
            <a:ext cx="332994" cy="369332"/>
          </a:xfrm>
          <a:prstGeom prst="rect">
            <a:avLst/>
          </a:prstGeom>
          <a:noFill/>
        </p:spPr>
        <p:txBody>
          <a:bodyPr wrap="none" rtlCol="0">
            <a:spAutoFit/>
          </a:bodyPr>
          <a:lstStyle/>
          <a:p>
            <a:r>
              <a:rPr lang="en-US" b="1" dirty="0" smtClean="0"/>
              <a:t>D</a:t>
            </a:r>
            <a:endParaRPr lang="en-US" b="1" dirty="0"/>
          </a:p>
        </p:txBody>
      </p:sp>
      <p:sp>
        <p:nvSpPr>
          <p:cNvPr id="3" name="Rectangle 2"/>
          <p:cNvSpPr/>
          <p:nvPr/>
        </p:nvSpPr>
        <p:spPr>
          <a:xfrm>
            <a:off x="2489200" y="6146800"/>
            <a:ext cx="12700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231881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i13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1485" y="3432063"/>
            <a:ext cx="3493952" cy="2067255"/>
          </a:xfrm>
          <a:prstGeom prst="rect">
            <a:avLst/>
          </a:prstGeom>
        </p:spPr>
      </p:pic>
      <p:pic>
        <p:nvPicPr>
          <p:cNvPr id="7" name="Picture 6" descr="karyotype_female.jpg"/>
          <p:cNvPicPr>
            <a:picLocks noChangeAspect="1"/>
          </p:cNvPicPr>
          <p:nvPr/>
        </p:nvPicPr>
        <p:blipFill rotWithShape="1">
          <a:blip r:embed="rId3">
            <a:extLst>
              <a:ext uri="{28A0092B-C50C-407E-A947-70E740481C1C}">
                <a14:useLocalDpi xmlns:a14="http://schemas.microsoft.com/office/drawing/2010/main" val="0"/>
              </a:ext>
            </a:extLst>
          </a:blip>
          <a:srcRect b="3409"/>
          <a:stretch/>
        </p:blipFill>
        <p:spPr>
          <a:xfrm>
            <a:off x="1163869" y="328889"/>
            <a:ext cx="2878028" cy="2803743"/>
          </a:xfrm>
          <a:prstGeom prst="rect">
            <a:avLst/>
          </a:prstGeom>
        </p:spPr>
      </p:pic>
      <p:pic>
        <p:nvPicPr>
          <p:cNvPr id="8" name="Picture 7" descr="karyotype_male.jpg"/>
          <p:cNvPicPr>
            <a:picLocks noChangeAspect="1"/>
          </p:cNvPicPr>
          <p:nvPr/>
        </p:nvPicPr>
        <p:blipFill rotWithShape="1">
          <a:blip r:embed="rId4">
            <a:extLst>
              <a:ext uri="{28A0092B-C50C-407E-A947-70E740481C1C}">
                <a14:useLocalDpi xmlns:a14="http://schemas.microsoft.com/office/drawing/2010/main" val="0"/>
              </a:ext>
            </a:extLst>
          </a:blip>
          <a:srcRect b="5450"/>
          <a:stretch/>
        </p:blipFill>
        <p:spPr>
          <a:xfrm>
            <a:off x="5016071" y="328890"/>
            <a:ext cx="2902697" cy="2744476"/>
          </a:xfrm>
          <a:prstGeom prst="rect">
            <a:avLst/>
          </a:prstGeom>
        </p:spPr>
      </p:pic>
      <p:pic>
        <p:nvPicPr>
          <p:cNvPr id="9" name="Picture 8" descr="B9780323057240500102_f06-02-978032305724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3869" y="3432063"/>
            <a:ext cx="3088446" cy="2233555"/>
          </a:xfrm>
          <a:prstGeom prst="rect">
            <a:avLst/>
          </a:prstGeom>
        </p:spPr>
      </p:pic>
      <p:sp>
        <p:nvSpPr>
          <p:cNvPr id="10" name="TextBox 9"/>
          <p:cNvSpPr txBox="1"/>
          <p:nvPr/>
        </p:nvSpPr>
        <p:spPr>
          <a:xfrm>
            <a:off x="768468" y="347095"/>
            <a:ext cx="325730" cy="369332"/>
          </a:xfrm>
          <a:prstGeom prst="rect">
            <a:avLst/>
          </a:prstGeom>
          <a:noFill/>
        </p:spPr>
        <p:txBody>
          <a:bodyPr wrap="none" rtlCol="0">
            <a:spAutoFit/>
          </a:bodyPr>
          <a:lstStyle/>
          <a:p>
            <a:r>
              <a:rPr lang="en-US" b="1" dirty="0" smtClean="0"/>
              <a:t>A</a:t>
            </a:r>
            <a:endParaRPr lang="en-US" b="1" dirty="0"/>
          </a:p>
        </p:txBody>
      </p:sp>
      <p:sp>
        <p:nvSpPr>
          <p:cNvPr id="11" name="TextBox 10"/>
          <p:cNvSpPr txBox="1"/>
          <p:nvPr/>
        </p:nvSpPr>
        <p:spPr>
          <a:xfrm>
            <a:off x="4665133" y="338629"/>
            <a:ext cx="315298" cy="369332"/>
          </a:xfrm>
          <a:prstGeom prst="rect">
            <a:avLst/>
          </a:prstGeom>
          <a:noFill/>
        </p:spPr>
        <p:txBody>
          <a:bodyPr wrap="none" rtlCol="0">
            <a:spAutoFit/>
          </a:bodyPr>
          <a:lstStyle/>
          <a:p>
            <a:r>
              <a:rPr lang="en-US" dirty="0" smtClean="0"/>
              <a:t>B</a:t>
            </a:r>
            <a:endParaRPr lang="en-US" dirty="0"/>
          </a:p>
        </p:txBody>
      </p:sp>
      <p:sp>
        <p:nvSpPr>
          <p:cNvPr id="12" name="TextBox 11"/>
          <p:cNvSpPr txBox="1"/>
          <p:nvPr/>
        </p:nvSpPr>
        <p:spPr>
          <a:xfrm>
            <a:off x="768468" y="3454361"/>
            <a:ext cx="322737" cy="369332"/>
          </a:xfrm>
          <a:prstGeom prst="rect">
            <a:avLst/>
          </a:prstGeom>
          <a:noFill/>
        </p:spPr>
        <p:txBody>
          <a:bodyPr wrap="none" rtlCol="0">
            <a:spAutoFit/>
          </a:bodyPr>
          <a:lstStyle/>
          <a:p>
            <a:r>
              <a:rPr lang="en-US" dirty="0" smtClean="0"/>
              <a:t>C</a:t>
            </a:r>
            <a:endParaRPr lang="en-US" dirty="0"/>
          </a:p>
        </p:txBody>
      </p:sp>
      <p:sp>
        <p:nvSpPr>
          <p:cNvPr id="13" name="TextBox 12"/>
          <p:cNvSpPr txBox="1"/>
          <p:nvPr/>
        </p:nvSpPr>
        <p:spPr>
          <a:xfrm>
            <a:off x="4515254" y="3454362"/>
            <a:ext cx="326231" cy="369332"/>
          </a:xfrm>
          <a:prstGeom prst="rect">
            <a:avLst/>
          </a:prstGeom>
          <a:noFill/>
        </p:spPr>
        <p:txBody>
          <a:bodyPr wrap="none" rtlCol="0">
            <a:spAutoFit/>
          </a:bodyPr>
          <a:lstStyle/>
          <a:p>
            <a:r>
              <a:rPr lang="en-US" dirty="0" smtClean="0"/>
              <a:t>D</a:t>
            </a:r>
            <a:endParaRPr lang="en-US" dirty="0"/>
          </a:p>
        </p:txBody>
      </p:sp>
      <p:sp>
        <p:nvSpPr>
          <p:cNvPr id="4" name="TextBox 3"/>
          <p:cNvSpPr txBox="1"/>
          <p:nvPr/>
        </p:nvSpPr>
        <p:spPr>
          <a:xfrm>
            <a:off x="1094198" y="5935133"/>
            <a:ext cx="5301451" cy="923330"/>
          </a:xfrm>
          <a:prstGeom prst="rect">
            <a:avLst/>
          </a:prstGeom>
          <a:noFill/>
        </p:spPr>
        <p:txBody>
          <a:bodyPr wrap="none" rtlCol="0">
            <a:spAutoFit/>
          </a:bodyPr>
          <a:lstStyle/>
          <a:p>
            <a:pPr marL="342900" indent="-342900">
              <a:buFont typeface="+mj-lt"/>
              <a:buAutoNum type="arabicPeriod"/>
            </a:pPr>
            <a:r>
              <a:rPr lang="en-US" dirty="0" smtClean="0">
                <a:solidFill>
                  <a:schemeClr val="bg1"/>
                </a:solidFill>
              </a:rPr>
              <a:t>Which individual(s) are female?     	</a:t>
            </a:r>
            <a:r>
              <a:rPr lang="en-US" dirty="0" smtClean="0">
                <a:solidFill>
                  <a:srgbClr val="FFFF00"/>
                </a:solidFill>
              </a:rPr>
              <a:t>A and D </a:t>
            </a:r>
          </a:p>
          <a:p>
            <a:pPr marL="342900" indent="-342900">
              <a:buFont typeface="+mj-lt"/>
              <a:buAutoNum type="arabicPeriod"/>
            </a:pPr>
            <a:r>
              <a:rPr lang="en-US" dirty="0" smtClean="0">
                <a:solidFill>
                  <a:schemeClr val="bg1"/>
                </a:solidFill>
              </a:rPr>
              <a:t>Which individual(s) are male?</a:t>
            </a:r>
            <a:r>
              <a:rPr lang="en-US" dirty="0" smtClean="0">
                <a:solidFill>
                  <a:srgbClr val="FFFF00"/>
                </a:solidFill>
              </a:rPr>
              <a:t>		B and C	</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32413497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i13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1485" y="2924043"/>
            <a:ext cx="2974406" cy="1759857"/>
          </a:xfrm>
          <a:prstGeom prst="rect">
            <a:avLst/>
          </a:prstGeom>
        </p:spPr>
      </p:pic>
      <p:pic>
        <p:nvPicPr>
          <p:cNvPr id="7" name="Picture 6" descr="karyotype_female.jpg"/>
          <p:cNvPicPr>
            <a:picLocks noChangeAspect="1"/>
          </p:cNvPicPr>
          <p:nvPr/>
        </p:nvPicPr>
        <p:blipFill rotWithShape="1">
          <a:blip r:embed="rId3">
            <a:extLst>
              <a:ext uri="{28A0092B-C50C-407E-A947-70E740481C1C}">
                <a14:useLocalDpi xmlns:a14="http://schemas.microsoft.com/office/drawing/2010/main" val="0"/>
              </a:ext>
            </a:extLst>
          </a:blip>
          <a:srcRect b="3409"/>
          <a:stretch/>
        </p:blipFill>
        <p:spPr>
          <a:xfrm>
            <a:off x="1163869" y="328889"/>
            <a:ext cx="2493731" cy="2429365"/>
          </a:xfrm>
          <a:prstGeom prst="rect">
            <a:avLst/>
          </a:prstGeom>
        </p:spPr>
      </p:pic>
      <p:pic>
        <p:nvPicPr>
          <p:cNvPr id="8" name="Picture 7" descr="karyotype_male.jpg"/>
          <p:cNvPicPr>
            <a:picLocks noChangeAspect="1"/>
          </p:cNvPicPr>
          <p:nvPr/>
        </p:nvPicPr>
        <p:blipFill rotWithShape="1">
          <a:blip r:embed="rId4">
            <a:extLst>
              <a:ext uri="{28A0092B-C50C-407E-A947-70E740481C1C}">
                <a14:useLocalDpi xmlns:a14="http://schemas.microsoft.com/office/drawing/2010/main" val="0"/>
              </a:ext>
            </a:extLst>
          </a:blip>
          <a:srcRect b="5450"/>
          <a:stretch/>
        </p:blipFill>
        <p:spPr>
          <a:xfrm>
            <a:off x="5016072" y="328890"/>
            <a:ext cx="2515106" cy="2378012"/>
          </a:xfrm>
          <a:prstGeom prst="rect">
            <a:avLst/>
          </a:prstGeom>
        </p:spPr>
      </p:pic>
      <p:pic>
        <p:nvPicPr>
          <p:cNvPr id="9" name="Picture 8" descr="B9780323057240500102_f06-02-978032305724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3869" y="2924044"/>
            <a:ext cx="2629198" cy="1901428"/>
          </a:xfrm>
          <a:prstGeom prst="rect">
            <a:avLst/>
          </a:prstGeom>
        </p:spPr>
      </p:pic>
      <p:sp>
        <p:nvSpPr>
          <p:cNvPr id="10" name="TextBox 9"/>
          <p:cNvSpPr txBox="1"/>
          <p:nvPr/>
        </p:nvSpPr>
        <p:spPr>
          <a:xfrm>
            <a:off x="768468" y="347095"/>
            <a:ext cx="325730" cy="369332"/>
          </a:xfrm>
          <a:prstGeom prst="rect">
            <a:avLst/>
          </a:prstGeom>
          <a:noFill/>
        </p:spPr>
        <p:txBody>
          <a:bodyPr wrap="none" rtlCol="0">
            <a:spAutoFit/>
          </a:bodyPr>
          <a:lstStyle/>
          <a:p>
            <a:r>
              <a:rPr lang="en-US" b="1" dirty="0" smtClean="0"/>
              <a:t>A</a:t>
            </a:r>
            <a:endParaRPr lang="en-US" b="1" dirty="0"/>
          </a:p>
        </p:txBody>
      </p:sp>
      <p:sp>
        <p:nvSpPr>
          <p:cNvPr id="11" name="TextBox 10"/>
          <p:cNvSpPr txBox="1"/>
          <p:nvPr/>
        </p:nvSpPr>
        <p:spPr>
          <a:xfrm>
            <a:off x="4665133" y="338629"/>
            <a:ext cx="315298" cy="369332"/>
          </a:xfrm>
          <a:prstGeom prst="rect">
            <a:avLst/>
          </a:prstGeom>
          <a:noFill/>
        </p:spPr>
        <p:txBody>
          <a:bodyPr wrap="none" rtlCol="0">
            <a:spAutoFit/>
          </a:bodyPr>
          <a:lstStyle/>
          <a:p>
            <a:r>
              <a:rPr lang="en-US" dirty="0" smtClean="0"/>
              <a:t>B</a:t>
            </a:r>
            <a:endParaRPr lang="en-US" dirty="0"/>
          </a:p>
        </p:txBody>
      </p:sp>
      <p:sp>
        <p:nvSpPr>
          <p:cNvPr id="12" name="TextBox 11"/>
          <p:cNvSpPr txBox="1"/>
          <p:nvPr/>
        </p:nvSpPr>
        <p:spPr>
          <a:xfrm>
            <a:off x="768468" y="2946341"/>
            <a:ext cx="322737" cy="369332"/>
          </a:xfrm>
          <a:prstGeom prst="rect">
            <a:avLst/>
          </a:prstGeom>
          <a:noFill/>
        </p:spPr>
        <p:txBody>
          <a:bodyPr wrap="none" rtlCol="0">
            <a:spAutoFit/>
          </a:bodyPr>
          <a:lstStyle/>
          <a:p>
            <a:r>
              <a:rPr lang="en-US" dirty="0" smtClean="0"/>
              <a:t>C</a:t>
            </a:r>
            <a:endParaRPr lang="en-US" dirty="0"/>
          </a:p>
        </p:txBody>
      </p:sp>
      <p:sp>
        <p:nvSpPr>
          <p:cNvPr id="13" name="TextBox 12"/>
          <p:cNvSpPr txBox="1"/>
          <p:nvPr/>
        </p:nvSpPr>
        <p:spPr>
          <a:xfrm>
            <a:off x="4515254" y="2946342"/>
            <a:ext cx="326231" cy="369332"/>
          </a:xfrm>
          <a:prstGeom prst="rect">
            <a:avLst/>
          </a:prstGeom>
          <a:noFill/>
        </p:spPr>
        <p:txBody>
          <a:bodyPr wrap="none" rtlCol="0">
            <a:spAutoFit/>
          </a:bodyPr>
          <a:lstStyle/>
          <a:p>
            <a:r>
              <a:rPr lang="en-US" dirty="0" smtClean="0"/>
              <a:t>D</a:t>
            </a:r>
            <a:endParaRPr lang="en-US" dirty="0"/>
          </a:p>
        </p:txBody>
      </p:sp>
      <p:sp>
        <p:nvSpPr>
          <p:cNvPr id="4" name="TextBox 3"/>
          <p:cNvSpPr txBox="1"/>
          <p:nvPr/>
        </p:nvSpPr>
        <p:spPr>
          <a:xfrm>
            <a:off x="1091205" y="4961466"/>
            <a:ext cx="7241239" cy="1477328"/>
          </a:xfrm>
          <a:prstGeom prst="rect">
            <a:avLst/>
          </a:prstGeom>
          <a:noFill/>
        </p:spPr>
        <p:txBody>
          <a:bodyPr wrap="square" rtlCol="0">
            <a:spAutoFit/>
          </a:bodyPr>
          <a:lstStyle/>
          <a:p>
            <a:pPr marL="342900" indent="-342900">
              <a:buFont typeface="+mj-lt"/>
              <a:buAutoNum type="arabicPeriod" startAt="3"/>
            </a:pPr>
            <a:r>
              <a:rPr lang="en-US" dirty="0" smtClean="0">
                <a:solidFill>
                  <a:srgbClr val="FFFFFF"/>
                </a:solidFill>
              </a:rPr>
              <a:t>How many chromosomes are present in a normal human?</a:t>
            </a:r>
            <a:r>
              <a:rPr lang="en-US" dirty="0" smtClean="0">
                <a:solidFill>
                  <a:srgbClr val="FFFF00"/>
                </a:solidFill>
              </a:rPr>
              <a:t>	46</a:t>
            </a:r>
          </a:p>
          <a:p>
            <a:endParaRPr lang="en-US" dirty="0" smtClean="0">
              <a:solidFill>
                <a:srgbClr val="FFFF00"/>
              </a:solidFill>
            </a:endParaRPr>
          </a:p>
          <a:p>
            <a:pPr marL="342900" indent="-342900">
              <a:buFont typeface="+mj-lt"/>
              <a:buAutoNum type="arabicPeriod" startAt="3"/>
            </a:pPr>
            <a:r>
              <a:rPr lang="en-US" dirty="0" smtClean="0">
                <a:solidFill>
                  <a:srgbClr val="FFFFFF"/>
                </a:solidFill>
              </a:rPr>
              <a:t>Karyotype abnormalities?</a:t>
            </a:r>
          </a:p>
          <a:p>
            <a:r>
              <a:rPr lang="en-US" dirty="0">
                <a:solidFill>
                  <a:srgbClr val="FFFF00"/>
                </a:solidFill>
              </a:rPr>
              <a:t>	</a:t>
            </a:r>
            <a:r>
              <a:rPr lang="en-US" dirty="0" smtClean="0">
                <a:solidFill>
                  <a:srgbClr val="FFFF00"/>
                </a:solidFill>
              </a:rPr>
              <a:t>C	Downs Syndrome					47</a:t>
            </a:r>
          </a:p>
          <a:p>
            <a:r>
              <a:rPr lang="en-US" dirty="0">
                <a:solidFill>
                  <a:srgbClr val="FFFF00"/>
                </a:solidFill>
              </a:rPr>
              <a:t>	</a:t>
            </a:r>
            <a:r>
              <a:rPr lang="en-US" dirty="0" smtClean="0">
                <a:solidFill>
                  <a:srgbClr val="FFFF00"/>
                </a:solidFill>
              </a:rPr>
              <a:t>D	Trisomy 13 (would accept </a:t>
            </a:r>
            <a:r>
              <a:rPr lang="en-US" dirty="0" err="1" smtClean="0">
                <a:solidFill>
                  <a:srgbClr val="FFFF00"/>
                </a:solidFill>
              </a:rPr>
              <a:t>Patau</a:t>
            </a:r>
            <a:r>
              <a:rPr lang="en-US" dirty="0" smtClean="0">
                <a:solidFill>
                  <a:srgbClr val="FFFF00"/>
                </a:solidFill>
              </a:rPr>
              <a:t>)	47</a:t>
            </a:r>
          </a:p>
        </p:txBody>
      </p:sp>
    </p:spTree>
    <p:extLst>
      <p:ext uri="{BB962C8B-B14F-4D97-AF65-F5344CB8AC3E}">
        <p14:creationId xmlns:p14="http://schemas.microsoft.com/office/powerpoint/2010/main" val="161734544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58355" y="353605"/>
            <a:ext cx="2792238" cy="861774"/>
          </a:xfrm>
          <a:prstGeom prst="rect">
            <a:avLst/>
          </a:prstGeom>
          <a:noFill/>
        </p:spPr>
        <p:txBody>
          <a:bodyPr wrap="none" rtlCol="0">
            <a:spAutoFit/>
          </a:bodyPr>
          <a:lstStyle/>
          <a:p>
            <a:pPr algn="ctr"/>
            <a:r>
              <a:rPr lang="en-US" b="1" dirty="0" smtClean="0"/>
              <a:t>Classic Genetic Example</a:t>
            </a:r>
          </a:p>
          <a:p>
            <a:pPr algn="ctr"/>
            <a:r>
              <a:rPr lang="en-US" b="1" dirty="0" smtClean="0"/>
              <a:t>Coat Color in Dogs</a:t>
            </a:r>
          </a:p>
          <a:p>
            <a:pPr algn="ctr"/>
            <a:r>
              <a:rPr lang="en-US" sz="1400" b="1" dirty="0" smtClean="0"/>
              <a:t>(Note </a:t>
            </a:r>
            <a:r>
              <a:rPr lang="mr-IN" sz="1400" b="1" dirty="0" smtClean="0"/>
              <a:t>–</a:t>
            </a:r>
            <a:r>
              <a:rPr lang="en-US" sz="1400" b="1" dirty="0" smtClean="0"/>
              <a:t> this is a fictional example)</a:t>
            </a:r>
            <a:endParaRPr lang="en-US" sz="1400" b="1" dirty="0"/>
          </a:p>
        </p:txBody>
      </p:sp>
      <p:pic>
        <p:nvPicPr>
          <p:cNvPr id="8" name="Picture 7" descr="Yellow-And-Black-Labrador-Retriever-Pup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113" y="620542"/>
            <a:ext cx="1898046" cy="1189673"/>
          </a:xfrm>
          <a:prstGeom prst="rect">
            <a:avLst/>
          </a:prstGeom>
        </p:spPr>
      </p:pic>
      <p:sp>
        <p:nvSpPr>
          <p:cNvPr id="9" name="TextBox 8"/>
          <p:cNvSpPr txBox="1"/>
          <p:nvPr/>
        </p:nvSpPr>
        <p:spPr>
          <a:xfrm>
            <a:off x="1433614" y="1801971"/>
            <a:ext cx="1095172" cy="584776"/>
          </a:xfrm>
          <a:prstGeom prst="rect">
            <a:avLst/>
          </a:prstGeom>
          <a:noFill/>
        </p:spPr>
        <p:txBody>
          <a:bodyPr wrap="none" rtlCol="0">
            <a:spAutoFit/>
          </a:bodyPr>
          <a:lstStyle/>
          <a:p>
            <a:pPr algn="ctr"/>
            <a:r>
              <a:rPr lang="en-US" sz="1600" b="1" u="sng" dirty="0" smtClean="0"/>
              <a:t>Gene</a:t>
            </a:r>
          </a:p>
          <a:p>
            <a:pPr algn="ctr"/>
            <a:r>
              <a:rPr lang="en-US" sz="1600" dirty="0" smtClean="0"/>
              <a:t>Coat Color</a:t>
            </a:r>
            <a:endParaRPr lang="en-US" sz="1600" dirty="0"/>
          </a:p>
        </p:txBody>
      </p:sp>
      <p:sp>
        <p:nvSpPr>
          <p:cNvPr id="10" name="TextBox 9"/>
          <p:cNvSpPr txBox="1"/>
          <p:nvPr/>
        </p:nvSpPr>
        <p:spPr>
          <a:xfrm>
            <a:off x="4338988" y="1514475"/>
            <a:ext cx="3298700" cy="830997"/>
          </a:xfrm>
          <a:prstGeom prst="rect">
            <a:avLst/>
          </a:prstGeom>
          <a:noFill/>
        </p:spPr>
        <p:txBody>
          <a:bodyPr wrap="none" rtlCol="0">
            <a:spAutoFit/>
          </a:bodyPr>
          <a:lstStyle/>
          <a:p>
            <a:pPr algn="ctr"/>
            <a:r>
              <a:rPr lang="en-US" sz="1600" b="1" u="sng" dirty="0" smtClean="0"/>
              <a:t>Alleles</a:t>
            </a:r>
            <a:r>
              <a:rPr lang="en-US" sz="1600" dirty="0" smtClean="0"/>
              <a:t> </a:t>
            </a:r>
          </a:p>
          <a:p>
            <a:pPr algn="ctr"/>
            <a:r>
              <a:rPr lang="en-US" sz="1600" dirty="0" smtClean="0"/>
              <a:t>Black (dominant), represented as B</a:t>
            </a:r>
          </a:p>
          <a:p>
            <a:pPr algn="ctr"/>
            <a:r>
              <a:rPr lang="en-US" sz="1600" dirty="0" smtClean="0"/>
              <a:t>Yellow (recessive), represented as b</a:t>
            </a:r>
            <a:endParaRPr lang="en-US" sz="1600" dirty="0"/>
          </a:p>
        </p:txBody>
      </p:sp>
      <p:sp>
        <p:nvSpPr>
          <p:cNvPr id="11" name="TextBox 10"/>
          <p:cNvSpPr txBox="1"/>
          <p:nvPr/>
        </p:nvSpPr>
        <p:spPr>
          <a:xfrm>
            <a:off x="3958593" y="2656701"/>
            <a:ext cx="1133644" cy="338554"/>
          </a:xfrm>
          <a:prstGeom prst="rect">
            <a:avLst/>
          </a:prstGeom>
          <a:noFill/>
        </p:spPr>
        <p:txBody>
          <a:bodyPr wrap="none" rtlCol="0">
            <a:spAutoFit/>
          </a:bodyPr>
          <a:lstStyle/>
          <a:p>
            <a:r>
              <a:rPr lang="en-US" sz="1600" b="1" u="sng" dirty="0" smtClean="0"/>
              <a:t>Genotypes</a:t>
            </a:r>
            <a:endParaRPr lang="en-US" sz="1600" b="1" u="sng" dirty="0"/>
          </a:p>
        </p:txBody>
      </p:sp>
      <p:sp>
        <p:nvSpPr>
          <p:cNvPr id="12" name="TextBox 11"/>
          <p:cNvSpPr txBox="1"/>
          <p:nvPr/>
        </p:nvSpPr>
        <p:spPr>
          <a:xfrm>
            <a:off x="834269" y="3092024"/>
            <a:ext cx="2225890" cy="584776"/>
          </a:xfrm>
          <a:prstGeom prst="rect">
            <a:avLst/>
          </a:prstGeom>
          <a:noFill/>
          <a:ln>
            <a:solidFill>
              <a:schemeClr val="tx1"/>
            </a:solidFill>
          </a:ln>
        </p:spPr>
        <p:txBody>
          <a:bodyPr wrap="none" rtlCol="0">
            <a:spAutoFit/>
          </a:bodyPr>
          <a:lstStyle/>
          <a:p>
            <a:pPr algn="ctr"/>
            <a:r>
              <a:rPr lang="en-US" sz="1600" dirty="0" smtClean="0"/>
              <a:t>Homozygous Dominant</a:t>
            </a:r>
          </a:p>
          <a:p>
            <a:pPr algn="ctr"/>
            <a:r>
              <a:rPr lang="en-US" sz="1600" dirty="0" smtClean="0"/>
              <a:t>BB</a:t>
            </a:r>
            <a:endParaRPr lang="en-US" sz="1600" dirty="0"/>
          </a:p>
        </p:txBody>
      </p:sp>
      <p:sp>
        <p:nvSpPr>
          <p:cNvPr id="13" name="TextBox 12"/>
          <p:cNvSpPr txBox="1"/>
          <p:nvPr/>
        </p:nvSpPr>
        <p:spPr>
          <a:xfrm>
            <a:off x="3999059" y="3092024"/>
            <a:ext cx="1400043" cy="584776"/>
          </a:xfrm>
          <a:prstGeom prst="rect">
            <a:avLst/>
          </a:prstGeom>
          <a:noFill/>
          <a:ln>
            <a:solidFill>
              <a:schemeClr val="tx1"/>
            </a:solidFill>
          </a:ln>
        </p:spPr>
        <p:txBody>
          <a:bodyPr wrap="none" rtlCol="0">
            <a:spAutoFit/>
          </a:bodyPr>
          <a:lstStyle/>
          <a:p>
            <a:pPr algn="ctr"/>
            <a:r>
              <a:rPr lang="en-US" sz="1600" dirty="0" smtClean="0"/>
              <a:t>Heterozygous</a:t>
            </a:r>
          </a:p>
          <a:p>
            <a:pPr algn="ctr"/>
            <a:r>
              <a:rPr lang="en-US" sz="1600" dirty="0" smtClean="0"/>
              <a:t>Bb</a:t>
            </a:r>
            <a:endParaRPr lang="en-US" sz="1600" dirty="0"/>
          </a:p>
        </p:txBody>
      </p:sp>
      <p:sp>
        <p:nvSpPr>
          <p:cNvPr id="14" name="TextBox 13"/>
          <p:cNvSpPr txBox="1"/>
          <p:nvPr/>
        </p:nvSpPr>
        <p:spPr>
          <a:xfrm>
            <a:off x="6326295" y="3092024"/>
            <a:ext cx="2218175" cy="584776"/>
          </a:xfrm>
          <a:prstGeom prst="rect">
            <a:avLst/>
          </a:prstGeom>
          <a:noFill/>
          <a:ln>
            <a:solidFill>
              <a:schemeClr val="tx1"/>
            </a:solidFill>
          </a:ln>
        </p:spPr>
        <p:txBody>
          <a:bodyPr wrap="none" rtlCol="0">
            <a:spAutoFit/>
          </a:bodyPr>
          <a:lstStyle/>
          <a:p>
            <a:pPr algn="ctr"/>
            <a:r>
              <a:rPr lang="en-US" sz="1600" dirty="0" smtClean="0"/>
              <a:t>Homozygous Recessive</a:t>
            </a:r>
          </a:p>
          <a:p>
            <a:pPr algn="ctr"/>
            <a:r>
              <a:rPr lang="en-US" sz="1600" dirty="0" smtClean="0"/>
              <a:t>bb</a:t>
            </a:r>
            <a:endParaRPr lang="en-US" sz="1600" dirty="0"/>
          </a:p>
        </p:txBody>
      </p:sp>
      <p:pic>
        <p:nvPicPr>
          <p:cNvPr id="15" name="Picture 14" descr="Dolce21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4067" y="4763158"/>
            <a:ext cx="1502533" cy="1047092"/>
          </a:xfrm>
          <a:prstGeom prst="rect">
            <a:avLst/>
          </a:prstGeom>
        </p:spPr>
      </p:pic>
      <p:pic>
        <p:nvPicPr>
          <p:cNvPr id="16" name="Picture 15" descr="cute-black-lab-pup-playing-in-the-green-grass.jpg"/>
          <p:cNvPicPr>
            <a:picLocks noChangeAspect="1"/>
          </p:cNvPicPr>
          <p:nvPr/>
        </p:nvPicPr>
        <p:blipFill rotWithShape="1">
          <a:blip r:embed="rId4">
            <a:extLst>
              <a:ext uri="{28A0092B-C50C-407E-A947-70E740481C1C}">
                <a14:useLocalDpi xmlns:a14="http://schemas.microsoft.com/office/drawing/2010/main" val="0"/>
              </a:ext>
            </a:extLst>
          </a:blip>
          <a:srcRect l="30322" r="6452" b="32043"/>
          <a:stretch/>
        </p:blipFill>
        <p:spPr>
          <a:xfrm>
            <a:off x="1240353" y="4772025"/>
            <a:ext cx="1532781" cy="1038225"/>
          </a:xfrm>
          <a:prstGeom prst="rect">
            <a:avLst/>
          </a:prstGeom>
        </p:spPr>
      </p:pic>
      <p:pic>
        <p:nvPicPr>
          <p:cNvPr id="17" name="Picture 16" descr="cute-black-lab-pup-playing-in-the-green-grass.jpg"/>
          <p:cNvPicPr>
            <a:picLocks noChangeAspect="1"/>
          </p:cNvPicPr>
          <p:nvPr/>
        </p:nvPicPr>
        <p:blipFill rotWithShape="1">
          <a:blip r:embed="rId4">
            <a:extLst>
              <a:ext uri="{28A0092B-C50C-407E-A947-70E740481C1C}">
                <a14:useLocalDpi xmlns:a14="http://schemas.microsoft.com/office/drawing/2010/main" val="0"/>
              </a:ext>
            </a:extLst>
          </a:blip>
          <a:srcRect l="30322" r="6452" b="32043"/>
          <a:stretch/>
        </p:blipFill>
        <p:spPr>
          <a:xfrm>
            <a:off x="4052597" y="4772025"/>
            <a:ext cx="1532781" cy="1038225"/>
          </a:xfrm>
          <a:prstGeom prst="rect">
            <a:avLst/>
          </a:prstGeom>
        </p:spPr>
      </p:pic>
      <p:sp>
        <p:nvSpPr>
          <p:cNvPr id="18" name="TextBox 17"/>
          <p:cNvSpPr txBox="1"/>
          <p:nvPr/>
        </p:nvSpPr>
        <p:spPr>
          <a:xfrm>
            <a:off x="4111993" y="6024175"/>
            <a:ext cx="1224814" cy="338554"/>
          </a:xfrm>
          <a:prstGeom prst="rect">
            <a:avLst/>
          </a:prstGeom>
          <a:noFill/>
        </p:spPr>
        <p:txBody>
          <a:bodyPr wrap="none" rtlCol="0">
            <a:spAutoFit/>
          </a:bodyPr>
          <a:lstStyle/>
          <a:p>
            <a:r>
              <a:rPr lang="en-US" sz="1600" b="1" u="sng" dirty="0" smtClean="0"/>
              <a:t>Phenotypes</a:t>
            </a:r>
            <a:endParaRPr lang="en-US" sz="1600" b="1" u="sng" dirty="0"/>
          </a:p>
        </p:txBody>
      </p:sp>
      <p:cxnSp>
        <p:nvCxnSpPr>
          <p:cNvPr id="20" name="Straight Arrow Connector 19"/>
          <p:cNvCxnSpPr/>
          <p:nvPr/>
        </p:nvCxnSpPr>
        <p:spPr>
          <a:xfrm>
            <a:off x="1964267" y="3629025"/>
            <a:ext cx="16933" cy="6477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7569200" y="3629025"/>
            <a:ext cx="16933" cy="6477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707467" y="3629025"/>
            <a:ext cx="16933" cy="6477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833659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222" y="0"/>
            <a:ext cx="7583487" cy="1044388"/>
          </a:xfrm>
        </p:spPr>
        <p:txBody>
          <a:bodyPr/>
          <a:lstStyle/>
          <a:p>
            <a:r>
              <a:rPr lang="en-US" dirty="0" err="1" smtClean="0"/>
              <a:t>Punnett</a:t>
            </a:r>
            <a:r>
              <a:rPr lang="en-US" dirty="0" smtClean="0"/>
              <a:t> Squares</a:t>
            </a:r>
            <a:endParaRPr lang="en-US" dirty="0"/>
          </a:p>
        </p:txBody>
      </p:sp>
      <p:sp>
        <p:nvSpPr>
          <p:cNvPr id="5" name="Text Box 57"/>
          <p:cNvSpPr txBox="1"/>
          <p:nvPr/>
        </p:nvSpPr>
        <p:spPr>
          <a:xfrm>
            <a:off x="254634" y="1452880"/>
            <a:ext cx="2245360" cy="3048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b="1" dirty="0">
                <a:solidFill>
                  <a:srgbClr val="FFFFFF"/>
                </a:solidFill>
                <a:effectLst/>
                <a:latin typeface="Calibri"/>
                <a:ea typeface="ＭＳ 明朝"/>
                <a:cs typeface="Times New Roman"/>
              </a:rPr>
              <a:t>Parental Genotypes:</a:t>
            </a:r>
            <a:endParaRPr lang="en-US" dirty="0">
              <a:solidFill>
                <a:srgbClr val="FFFFFF"/>
              </a:solidFill>
              <a:effectLst/>
              <a:ea typeface="ＭＳ 明朝"/>
              <a:cs typeface="Times New Roman"/>
            </a:endParaRPr>
          </a:p>
        </p:txBody>
      </p:sp>
      <p:sp>
        <p:nvSpPr>
          <p:cNvPr id="6" name="Text Box 58"/>
          <p:cNvSpPr txBox="1"/>
          <p:nvPr/>
        </p:nvSpPr>
        <p:spPr>
          <a:xfrm>
            <a:off x="2399663" y="1605280"/>
            <a:ext cx="1872615" cy="101219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b="1" u="sng" dirty="0">
                <a:solidFill>
                  <a:srgbClr val="FFFFFF"/>
                </a:solidFill>
                <a:effectLst/>
                <a:latin typeface="Calibri"/>
                <a:ea typeface="ＭＳ 明朝"/>
                <a:cs typeface="Times New Roman"/>
              </a:rPr>
              <a:t>Parent 1</a:t>
            </a:r>
            <a:endParaRPr lang="en-US" dirty="0">
              <a:solidFill>
                <a:srgbClr val="FFFFFF"/>
              </a:solidFill>
              <a:effectLst/>
              <a:ea typeface="ＭＳ 明朝"/>
              <a:cs typeface="Times New Roman"/>
            </a:endParaRPr>
          </a:p>
          <a:p>
            <a:pPr marL="0" marR="0" algn="ctr">
              <a:spcBef>
                <a:spcPts val="0"/>
              </a:spcBef>
              <a:spcAft>
                <a:spcPts val="0"/>
              </a:spcAft>
            </a:pPr>
            <a:r>
              <a:rPr lang="en-US" dirty="0">
                <a:solidFill>
                  <a:srgbClr val="FFFFFF"/>
                </a:solidFill>
                <a:effectLst/>
                <a:latin typeface="Calibri"/>
                <a:ea typeface="ＭＳ 明朝"/>
                <a:cs typeface="Times New Roman"/>
              </a:rPr>
              <a:t>Homozygous Dominant</a:t>
            </a:r>
            <a:endParaRPr lang="en-US" dirty="0">
              <a:solidFill>
                <a:srgbClr val="FFFFFF"/>
              </a:solidFill>
              <a:effectLst/>
              <a:ea typeface="ＭＳ 明朝"/>
              <a:cs typeface="Times New Roman"/>
            </a:endParaRPr>
          </a:p>
          <a:p>
            <a:pPr marL="0" marR="0" algn="ctr">
              <a:spcBef>
                <a:spcPts val="0"/>
              </a:spcBef>
              <a:spcAft>
                <a:spcPts val="0"/>
              </a:spcAft>
            </a:pPr>
            <a:r>
              <a:rPr lang="en-US" dirty="0">
                <a:solidFill>
                  <a:srgbClr val="FFFFFF"/>
                </a:solidFill>
                <a:effectLst/>
                <a:latin typeface="Calibri"/>
                <a:ea typeface="ＭＳ 明朝"/>
                <a:cs typeface="Times New Roman"/>
              </a:rPr>
              <a:t>black eyes</a:t>
            </a:r>
            <a:endParaRPr lang="en-US" dirty="0">
              <a:solidFill>
                <a:srgbClr val="FFFFFF"/>
              </a:solidFill>
              <a:effectLst/>
              <a:ea typeface="ＭＳ 明朝"/>
              <a:cs typeface="Times New Roman"/>
            </a:endParaRPr>
          </a:p>
          <a:p>
            <a:pPr marL="0" marR="0" algn="ctr">
              <a:spcBef>
                <a:spcPts val="0"/>
              </a:spcBef>
              <a:spcAft>
                <a:spcPts val="0"/>
              </a:spcAft>
            </a:pPr>
            <a:r>
              <a:rPr lang="en-US" dirty="0">
                <a:solidFill>
                  <a:srgbClr val="FFFFFF"/>
                </a:solidFill>
                <a:effectLst/>
                <a:latin typeface="Calibri"/>
                <a:ea typeface="ＭＳ 明朝"/>
                <a:cs typeface="Times New Roman"/>
              </a:rPr>
              <a:t>BB</a:t>
            </a:r>
            <a:endParaRPr lang="en-US" dirty="0">
              <a:solidFill>
                <a:srgbClr val="FFFFFF"/>
              </a:solidFill>
              <a:effectLst/>
              <a:ea typeface="ＭＳ 明朝"/>
              <a:cs typeface="Times New Roman"/>
            </a:endParaRPr>
          </a:p>
          <a:p>
            <a:pPr marL="0" marR="0">
              <a:spcBef>
                <a:spcPts val="0"/>
              </a:spcBef>
              <a:spcAft>
                <a:spcPts val="0"/>
              </a:spcAft>
            </a:pPr>
            <a:r>
              <a:rPr lang="en-US" dirty="0">
                <a:solidFill>
                  <a:srgbClr val="FFFFFF"/>
                </a:solidFill>
                <a:effectLst/>
                <a:latin typeface="Calibri"/>
                <a:ea typeface="ＭＳ 明朝"/>
                <a:cs typeface="Times New Roman"/>
              </a:rPr>
              <a:t> </a:t>
            </a:r>
            <a:endParaRPr lang="en-US" dirty="0">
              <a:solidFill>
                <a:srgbClr val="FFFFFF"/>
              </a:solidFill>
              <a:effectLst/>
              <a:ea typeface="ＭＳ 明朝"/>
              <a:cs typeface="Times New Roman"/>
            </a:endParaRPr>
          </a:p>
        </p:txBody>
      </p:sp>
      <p:sp>
        <p:nvSpPr>
          <p:cNvPr id="7" name="Text Box 59"/>
          <p:cNvSpPr txBox="1"/>
          <p:nvPr/>
        </p:nvSpPr>
        <p:spPr>
          <a:xfrm>
            <a:off x="4830126" y="1604010"/>
            <a:ext cx="1852295" cy="101346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b="1" u="sng" dirty="0">
                <a:solidFill>
                  <a:srgbClr val="FFFFFF"/>
                </a:solidFill>
                <a:effectLst/>
                <a:latin typeface="Calibri"/>
                <a:ea typeface="ＭＳ 明朝"/>
                <a:cs typeface="Times New Roman"/>
              </a:rPr>
              <a:t>Parent 2</a:t>
            </a:r>
            <a:endParaRPr lang="en-US" dirty="0">
              <a:solidFill>
                <a:srgbClr val="FFFFFF"/>
              </a:solidFill>
              <a:effectLst/>
              <a:ea typeface="ＭＳ 明朝"/>
              <a:cs typeface="Times New Roman"/>
            </a:endParaRPr>
          </a:p>
          <a:p>
            <a:pPr marL="0" marR="0" algn="ctr">
              <a:spcBef>
                <a:spcPts val="0"/>
              </a:spcBef>
              <a:spcAft>
                <a:spcPts val="0"/>
              </a:spcAft>
            </a:pPr>
            <a:r>
              <a:rPr lang="en-US" dirty="0">
                <a:solidFill>
                  <a:srgbClr val="FFFFFF"/>
                </a:solidFill>
                <a:effectLst/>
                <a:latin typeface="Calibri"/>
                <a:ea typeface="ＭＳ 明朝"/>
                <a:cs typeface="Times New Roman"/>
              </a:rPr>
              <a:t>Homozygous Recessive</a:t>
            </a:r>
            <a:endParaRPr lang="en-US" dirty="0">
              <a:solidFill>
                <a:srgbClr val="FFFFFF"/>
              </a:solidFill>
              <a:effectLst/>
              <a:ea typeface="ＭＳ 明朝"/>
              <a:cs typeface="Times New Roman"/>
            </a:endParaRPr>
          </a:p>
          <a:p>
            <a:pPr marL="0" marR="0" algn="ctr">
              <a:spcBef>
                <a:spcPts val="0"/>
              </a:spcBef>
              <a:spcAft>
                <a:spcPts val="0"/>
              </a:spcAft>
            </a:pPr>
            <a:r>
              <a:rPr lang="en-US" dirty="0">
                <a:solidFill>
                  <a:srgbClr val="FFFFFF"/>
                </a:solidFill>
                <a:effectLst/>
                <a:latin typeface="Calibri"/>
                <a:ea typeface="ＭＳ 明朝"/>
                <a:cs typeface="Times New Roman"/>
              </a:rPr>
              <a:t>red eyes</a:t>
            </a:r>
            <a:endParaRPr lang="en-US" dirty="0">
              <a:solidFill>
                <a:srgbClr val="FFFFFF"/>
              </a:solidFill>
              <a:effectLst/>
              <a:ea typeface="ＭＳ 明朝"/>
              <a:cs typeface="Times New Roman"/>
            </a:endParaRPr>
          </a:p>
          <a:p>
            <a:pPr marL="0" marR="0" algn="ctr">
              <a:spcBef>
                <a:spcPts val="0"/>
              </a:spcBef>
              <a:spcAft>
                <a:spcPts val="0"/>
              </a:spcAft>
            </a:pPr>
            <a:r>
              <a:rPr lang="en-US" dirty="0">
                <a:solidFill>
                  <a:srgbClr val="FFFFFF"/>
                </a:solidFill>
                <a:effectLst/>
                <a:latin typeface="Calibri"/>
                <a:ea typeface="ＭＳ 明朝"/>
                <a:cs typeface="Times New Roman"/>
              </a:rPr>
              <a:t>bb</a:t>
            </a:r>
            <a:endParaRPr lang="en-US" dirty="0">
              <a:solidFill>
                <a:srgbClr val="FFFFFF"/>
              </a:solidFill>
              <a:effectLst/>
              <a:ea typeface="ＭＳ 明朝"/>
              <a:cs typeface="Times New Roman"/>
            </a:endParaRPr>
          </a:p>
        </p:txBody>
      </p:sp>
      <p:grpSp>
        <p:nvGrpSpPr>
          <p:cNvPr id="8" name="Group 7"/>
          <p:cNvGrpSpPr/>
          <p:nvPr/>
        </p:nvGrpSpPr>
        <p:grpSpPr>
          <a:xfrm>
            <a:off x="3843019" y="3570605"/>
            <a:ext cx="1767840" cy="1437005"/>
            <a:chOff x="0" y="0"/>
            <a:chExt cx="1767840" cy="1437237"/>
          </a:xfrm>
        </p:grpSpPr>
        <p:sp>
          <p:nvSpPr>
            <p:cNvPr id="23" name="Rectangle 22"/>
            <p:cNvSpPr/>
            <p:nvPr/>
          </p:nvSpPr>
          <p:spPr>
            <a:xfrm>
              <a:off x="10160" y="0"/>
              <a:ext cx="1757680" cy="1432560"/>
            </a:xfrm>
            <a:prstGeom prst="rect">
              <a:avLst/>
            </a:prstGeom>
            <a:no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cxnSp>
          <p:nvCxnSpPr>
            <p:cNvPr id="24" name="Straight Connector 23"/>
            <p:cNvCxnSpPr/>
            <p:nvPr/>
          </p:nvCxnSpPr>
          <p:spPr>
            <a:xfrm>
              <a:off x="885190" y="5080"/>
              <a:ext cx="5018" cy="143215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0" y="721360"/>
              <a:ext cx="1767840" cy="1016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9" name="Straight Arrow Connector 8"/>
          <p:cNvCxnSpPr/>
          <p:nvPr/>
        </p:nvCxnSpPr>
        <p:spPr>
          <a:xfrm flipH="1">
            <a:off x="4571999" y="2911475"/>
            <a:ext cx="923925" cy="317500"/>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5323204" y="2940050"/>
            <a:ext cx="433070" cy="375285"/>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Text Box 66"/>
          <p:cNvSpPr txBox="1"/>
          <p:nvPr/>
        </p:nvSpPr>
        <p:spPr>
          <a:xfrm>
            <a:off x="4157979" y="3248025"/>
            <a:ext cx="303530" cy="35623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a:solidFill>
                  <a:srgbClr val="FFFFFF"/>
                </a:solidFill>
                <a:effectLst/>
                <a:latin typeface="Calibri"/>
                <a:ea typeface="ＭＳ 明朝"/>
                <a:cs typeface="Times New Roman"/>
              </a:rPr>
              <a:t>b</a:t>
            </a:r>
            <a:endParaRPr lang="en-US">
              <a:solidFill>
                <a:srgbClr val="FFFFFF"/>
              </a:solidFill>
              <a:effectLst/>
              <a:ea typeface="ＭＳ 明朝"/>
              <a:cs typeface="Times New Roman"/>
            </a:endParaRPr>
          </a:p>
        </p:txBody>
      </p:sp>
      <p:sp>
        <p:nvSpPr>
          <p:cNvPr id="12" name="Text Box 67"/>
          <p:cNvSpPr txBox="1"/>
          <p:nvPr/>
        </p:nvSpPr>
        <p:spPr>
          <a:xfrm>
            <a:off x="5079999" y="3228340"/>
            <a:ext cx="303530" cy="38290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a:solidFill>
                  <a:srgbClr val="FFFFFF"/>
                </a:solidFill>
                <a:effectLst/>
                <a:latin typeface="Calibri"/>
                <a:ea typeface="ＭＳ 明朝"/>
                <a:cs typeface="Times New Roman"/>
              </a:rPr>
              <a:t>b</a:t>
            </a:r>
            <a:endParaRPr lang="en-US">
              <a:solidFill>
                <a:srgbClr val="FFFFFF"/>
              </a:solidFill>
              <a:effectLst/>
              <a:ea typeface="ＭＳ 明朝"/>
              <a:cs typeface="Times New Roman"/>
            </a:endParaRPr>
          </a:p>
        </p:txBody>
      </p:sp>
      <p:sp>
        <p:nvSpPr>
          <p:cNvPr id="13" name="Text Box 68"/>
          <p:cNvSpPr txBox="1"/>
          <p:nvPr/>
        </p:nvSpPr>
        <p:spPr>
          <a:xfrm>
            <a:off x="3501389" y="3787140"/>
            <a:ext cx="307340" cy="3429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a:solidFill>
                  <a:srgbClr val="FFFFFF"/>
                </a:solidFill>
                <a:effectLst/>
                <a:latin typeface="Calibri"/>
                <a:ea typeface="ＭＳ 明朝"/>
                <a:cs typeface="Times New Roman"/>
              </a:rPr>
              <a:t>B</a:t>
            </a:r>
            <a:endParaRPr lang="en-US">
              <a:solidFill>
                <a:srgbClr val="FFFFFF"/>
              </a:solidFill>
              <a:effectLst/>
              <a:ea typeface="ＭＳ 明朝"/>
              <a:cs typeface="Times New Roman"/>
            </a:endParaRPr>
          </a:p>
        </p:txBody>
      </p:sp>
      <p:sp>
        <p:nvSpPr>
          <p:cNvPr id="14" name="Text Box 69"/>
          <p:cNvSpPr txBox="1"/>
          <p:nvPr/>
        </p:nvSpPr>
        <p:spPr>
          <a:xfrm>
            <a:off x="3499484" y="4514215"/>
            <a:ext cx="307340" cy="35623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a:solidFill>
                  <a:srgbClr val="FFFFFF"/>
                </a:solidFill>
                <a:effectLst/>
                <a:latin typeface="Calibri"/>
                <a:ea typeface="ＭＳ 明朝"/>
                <a:cs typeface="Times New Roman"/>
              </a:rPr>
              <a:t>B</a:t>
            </a:r>
            <a:endParaRPr lang="en-US">
              <a:solidFill>
                <a:srgbClr val="FFFFFF"/>
              </a:solidFill>
              <a:effectLst/>
              <a:ea typeface="ＭＳ 明朝"/>
              <a:cs typeface="Times New Roman"/>
            </a:endParaRPr>
          </a:p>
        </p:txBody>
      </p:sp>
      <p:cxnSp>
        <p:nvCxnSpPr>
          <p:cNvPr id="15" name="Straight Arrow Connector 14"/>
          <p:cNvCxnSpPr/>
          <p:nvPr/>
        </p:nvCxnSpPr>
        <p:spPr>
          <a:xfrm>
            <a:off x="3407409" y="2955290"/>
            <a:ext cx="171450" cy="829945"/>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3268344" y="2964815"/>
            <a:ext cx="292735" cy="1621155"/>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 Box 72"/>
          <p:cNvSpPr txBox="1"/>
          <p:nvPr/>
        </p:nvSpPr>
        <p:spPr>
          <a:xfrm>
            <a:off x="6468744" y="3307080"/>
            <a:ext cx="1800225" cy="164592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dirty="0">
                <a:solidFill>
                  <a:srgbClr val="FFFFFF"/>
                </a:solidFill>
                <a:effectLst/>
                <a:latin typeface="Calibri"/>
                <a:ea typeface="ＭＳ 明朝"/>
                <a:cs typeface="Times New Roman"/>
              </a:rPr>
              <a:t>These 4 squares represent the 4 possible genotypes. Each one is 25% of the total offspring.</a:t>
            </a:r>
            <a:endParaRPr lang="en-US" dirty="0">
              <a:solidFill>
                <a:srgbClr val="FFFFFF"/>
              </a:solidFill>
              <a:effectLst/>
              <a:ea typeface="ＭＳ 明朝"/>
              <a:cs typeface="Times New Roman"/>
            </a:endParaRPr>
          </a:p>
        </p:txBody>
      </p:sp>
      <p:sp>
        <p:nvSpPr>
          <p:cNvPr id="18" name="Text Box 73"/>
          <p:cNvSpPr txBox="1"/>
          <p:nvPr/>
        </p:nvSpPr>
        <p:spPr>
          <a:xfrm>
            <a:off x="4099559" y="3806190"/>
            <a:ext cx="427355" cy="33718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a:solidFill>
                  <a:srgbClr val="FFFFFF"/>
                </a:solidFill>
                <a:effectLst/>
                <a:latin typeface="Calibri"/>
                <a:ea typeface="ＭＳ 明朝"/>
                <a:cs typeface="Times New Roman"/>
              </a:rPr>
              <a:t>Bb</a:t>
            </a:r>
            <a:endParaRPr lang="en-US">
              <a:solidFill>
                <a:srgbClr val="FFFFFF"/>
              </a:solidFill>
              <a:effectLst/>
              <a:ea typeface="ＭＳ 明朝"/>
              <a:cs typeface="Times New Roman"/>
            </a:endParaRPr>
          </a:p>
        </p:txBody>
      </p:sp>
      <p:sp>
        <p:nvSpPr>
          <p:cNvPr id="19" name="Text Box 74"/>
          <p:cNvSpPr txBox="1"/>
          <p:nvPr/>
        </p:nvSpPr>
        <p:spPr>
          <a:xfrm>
            <a:off x="4149724" y="4449445"/>
            <a:ext cx="427355" cy="33718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a:solidFill>
                  <a:srgbClr val="FFFFFF"/>
                </a:solidFill>
                <a:effectLst/>
                <a:latin typeface="Calibri"/>
                <a:ea typeface="ＭＳ 明朝"/>
                <a:cs typeface="Times New Roman"/>
              </a:rPr>
              <a:t>Bb</a:t>
            </a:r>
            <a:endParaRPr lang="en-US">
              <a:solidFill>
                <a:srgbClr val="FFFFFF"/>
              </a:solidFill>
              <a:effectLst/>
              <a:ea typeface="ＭＳ 明朝"/>
              <a:cs typeface="Times New Roman"/>
            </a:endParaRPr>
          </a:p>
        </p:txBody>
      </p:sp>
      <p:sp>
        <p:nvSpPr>
          <p:cNvPr id="20" name="Text Box 75"/>
          <p:cNvSpPr txBox="1"/>
          <p:nvPr/>
        </p:nvSpPr>
        <p:spPr>
          <a:xfrm>
            <a:off x="5032374" y="4476750"/>
            <a:ext cx="427355" cy="33718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a:solidFill>
                  <a:srgbClr val="FFFFFF"/>
                </a:solidFill>
                <a:effectLst/>
                <a:latin typeface="Calibri"/>
                <a:ea typeface="ＭＳ 明朝"/>
                <a:cs typeface="Times New Roman"/>
              </a:rPr>
              <a:t>Bb</a:t>
            </a:r>
            <a:endParaRPr lang="en-US">
              <a:solidFill>
                <a:srgbClr val="FFFFFF"/>
              </a:solidFill>
              <a:effectLst/>
              <a:ea typeface="ＭＳ 明朝"/>
              <a:cs typeface="Times New Roman"/>
            </a:endParaRPr>
          </a:p>
        </p:txBody>
      </p:sp>
      <p:sp>
        <p:nvSpPr>
          <p:cNvPr id="21" name="Text Box 76"/>
          <p:cNvSpPr txBox="1"/>
          <p:nvPr/>
        </p:nvSpPr>
        <p:spPr>
          <a:xfrm>
            <a:off x="4980939" y="3811270"/>
            <a:ext cx="427355" cy="33718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a:solidFill>
                  <a:srgbClr val="FFFFFF"/>
                </a:solidFill>
                <a:effectLst/>
                <a:latin typeface="Calibri"/>
                <a:ea typeface="ＭＳ 明朝"/>
                <a:cs typeface="Times New Roman"/>
              </a:rPr>
              <a:t>Bb</a:t>
            </a:r>
            <a:endParaRPr lang="en-US">
              <a:solidFill>
                <a:srgbClr val="FFFFFF"/>
              </a:solidFill>
              <a:effectLst/>
              <a:ea typeface="ＭＳ 明朝"/>
              <a:cs typeface="Times New Roman"/>
            </a:endParaRPr>
          </a:p>
        </p:txBody>
      </p:sp>
      <p:sp>
        <p:nvSpPr>
          <p:cNvPr id="22" name="Text Box 77"/>
          <p:cNvSpPr txBox="1"/>
          <p:nvPr/>
        </p:nvSpPr>
        <p:spPr>
          <a:xfrm>
            <a:off x="2768281" y="5273040"/>
            <a:ext cx="3386455" cy="9144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dirty="0">
                <a:solidFill>
                  <a:srgbClr val="FFFFFF"/>
                </a:solidFill>
                <a:effectLst/>
                <a:latin typeface="Calibri"/>
                <a:ea typeface="ＭＳ 明朝"/>
                <a:cs typeface="Times New Roman"/>
              </a:rPr>
              <a:t>Possible Genotypes and %: Bb, 100%</a:t>
            </a:r>
            <a:endParaRPr lang="en-US" dirty="0">
              <a:solidFill>
                <a:srgbClr val="FFFFFF"/>
              </a:solidFill>
              <a:effectLst/>
              <a:ea typeface="ＭＳ 明朝"/>
              <a:cs typeface="Times New Roman"/>
            </a:endParaRPr>
          </a:p>
          <a:p>
            <a:pPr marL="0" marR="0">
              <a:spcBef>
                <a:spcPts val="0"/>
              </a:spcBef>
              <a:spcAft>
                <a:spcPts val="0"/>
              </a:spcAft>
            </a:pPr>
            <a:r>
              <a:rPr lang="en-US" dirty="0">
                <a:solidFill>
                  <a:srgbClr val="FFFFFF"/>
                </a:solidFill>
                <a:effectLst/>
                <a:latin typeface="Calibri"/>
                <a:ea typeface="ＭＳ 明朝"/>
                <a:cs typeface="Times New Roman"/>
              </a:rPr>
              <a:t>Possible Phenotype and %: black eyes, 100%</a:t>
            </a:r>
            <a:endParaRPr lang="en-US" dirty="0">
              <a:solidFill>
                <a:srgbClr val="FFFFFF"/>
              </a:solidFill>
              <a:effectLst/>
              <a:ea typeface="ＭＳ 明朝"/>
              <a:cs typeface="Times New Roman"/>
            </a:endParaRPr>
          </a:p>
        </p:txBody>
      </p:sp>
      <p:sp>
        <p:nvSpPr>
          <p:cNvPr id="3" name="TextBox 2"/>
          <p:cNvSpPr txBox="1"/>
          <p:nvPr/>
        </p:nvSpPr>
        <p:spPr>
          <a:xfrm>
            <a:off x="553530" y="5127744"/>
            <a:ext cx="1740937" cy="523220"/>
          </a:xfrm>
          <a:prstGeom prst="rect">
            <a:avLst/>
          </a:prstGeom>
          <a:noFill/>
        </p:spPr>
        <p:txBody>
          <a:bodyPr wrap="square" rtlCol="0">
            <a:spAutoFit/>
          </a:bodyPr>
          <a:lstStyle/>
          <a:p>
            <a:r>
              <a:rPr lang="en-US" sz="1400" dirty="0" smtClean="0">
                <a:solidFill>
                  <a:srgbClr val="FFFF00"/>
                </a:solidFill>
              </a:rPr>
              <a:t>* answers can be given in fractions </a:t>
            </a:r>
            <a:endParaRPr lang="en-US" sz="1400" dirty="0">
              <a:solidFill>
                <a:srgbClr val="FFFF00"/>
              </a:solidFill>
            </a:endParaRPr>
          </a:p>
        </p:txBody>
      </p:sp>
    </p:spTree>
    <p:extLst>
      <p:ext uri="{BB962C8B-B14F-4D97-AF65-F5344CB8AC3E}">
        <p14:creationId xmlns:p14="http://schemas.microsoft.com/office/powerpoint/2010/main" val="371610224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Punnett</a:t>
            </a:r>
            <a:r>
              <a:rPr lang="en-US" dirty="0" smtClean="0"/>
              <a:t> Square Question </a:t>
            </a:r>
            <a:r>
              <a:rPr lang="mr-IN" dirty="0" smtClean="0"/>
              <a:t>–</a:t>
            </a:r>
            <a:r>
              <a:rPr lang="en-US" dirty="0" smtClean="0"/>
              <a:t> page 6</a:t>
            </a:r>
            <a:endParaRPr lang="en-US" dirty="0"/>
          </a:p>
        </p:txBody>
      </p:sp>
      <p:pic>
        <p:nvPicPr>
          <p:cNvPr id="4" name="Content Placeholder 3" descr="earlobes.jpg"/>
          <p:cNvPicPr>
            <a:picLocks noGrp="1" noChangeAspect="1"/>
          </p:cNvPicPr>
          <p:nvPr>
            <p:ph idx="1"/>
          </p:nvPr>
        </p:nvPicPr>
        <p:blipFill>
          <a:blip r:embed="rId2">
            <a:extLst>
              <a:ext uri="{28A0092B-C50C-407E-A947-70E740481C1C}">
                <a14:useLocalDpi xmlns:a14="http://schemas.microsoft.com/office/drawing/2010/main" val="0"/>
              </a:ext>
            </a:extLst>
          </a:blip>
          <a:srcRect l="446" r="446"/>
          <a:stretch>
            <a:fillRect/>
          </a:stretch>
        </p:blipFill>
        <p:spPr>
          <a:xfrm>
            <a:off x="1871663" y="1700773"/>
            <a:ext cx="5730015" cy="3180230"/>
          </a:xfrm>
        </p:spPr>
      </p:pic>
      <p:sp>
        <p:nvSpPr>
          <p:cNvPr id="5" name="TextBox 4"/>
          <p:cNvSpPr txBox="1"/>
          <p:nvPr/>
        </p:nvSpPr>
        <p:spPr>
          <a:xfrm>
            <a:off x="1253417" y="5410200"/>
            <a:ext cx="7478542" cy="646331"/>
          </a:xfrm>
          <a:prstGeom prst="rect">
            <a:avLst/>
          </a:prstGeom>
          <a:noFill/>
        </p:spPr>
        <p:txBody>
          <a:bodyPr wrap="none" rtlCol="0">
            <a:spAutoFit/>
          </a:bodyPr>
          <a:lstStyle/>
          <a:p>
            <a:r>
              <a:rPr lang="en-US" dirty="0">
                <a:solidFill>
                  <a:srgbClr val="FFFFFF"/>
                </a:solidFill>
              </a:rPr>
              <a:t>In humans, free earlobes (E) are dominant over attached earlobes (e).  </a:t>
            </a:r>
          </a:p>
          <a:p>
            <a:endParaRPr lang="en-US" dirty="0">
              <a:solidFill>
                <a:srgbClr val="FFFFFF"/>
              </a:solidFill>
            </a:endParaRPr>
          </a:p>
        </p:txBody>
      </p:sp>
    </p:spTree>
    <p:extLst>
      <p:ext uri="{BB962C8B-B14F-4D97-AF65-F5344CB8AC3E}">
        <p14:creationId xmlns:p14="http://schemas.microsoft.com/office/powerpoint/2010/main" val="28396395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a:t>
            </a:r>
            <a:endParaRPr lang="en-US" dirty="0"/>
          </a:p>
        </p:txBody>
      </p:sp>
      <p:sp>
        <p:nvSpPr>
          <p:cNvPr id="3" name="Content Placeholder 2"/>
          <p:cNvSpPr>
            <a:spLocks noGrp="1"/>
          </p:cNvSpPr>
          <p:nvPr>
            <p:ph idx="1"/>
          </p:nvPr>
        </p:nvSpPr>
        <p:spPr/>
        <p:txBody>
          <a:bodyPr/>
          <a:lstStyle/>
          <a:p>
            <a:r>
              <a:rPr lang="en-US" dirty="0" smtClean="0"/>
              <a:t>Review</a:t>
            </a:r>
          </a:p>
          <a:p>
            <a:r>
              <a:rPr lang="en-US" dirty="0"/>
              <a:t>P</a:t>
            </a:r>
            <a:r>
              <a:rPr lang="en-US" dirty="0" smtClean="0"/>
              <a:t>ractice problems as a team</a:t>
            </a:r>
          </a:p>
          <a:p>
            <a:r>
              <a:rPr lang="en-US" dirty="0" smtClean="0"/>
              <a:t>Go over answers</a:t>
            </a:r>
            <a:endParaRPr lang="en-US" dirty="0"/>
          </a:p>
        </p:txBody>
      </p:sp>
    </p:spTree>
    <p:extLst>
      <p:ext uri="{BB962C8B-B14F-4D97-AF65-F5344CB8AC3E}">
        <p14:creationId xmlns:p14="http://schemas.microsoft.com/office/powerpoint/2010/main" val="49679015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0513" y="0"/>
            <a:ext cx="7583487" cy="1044388"/>
          </a:xfrm>
        </p:spPr>
        <p:txBody>
          <a:bodyPr/>
          <a:lstStyle/>
          <a:p>
            <a:r>
              <a:rPr lang="en-US" dirty="0" err="1" smtClean="0"/>
              <a:t>Punnett</a:t>
            </a:r>
            <a:r>
              <a:rPr lang="en-US" dirty="0" smtClean="0"/>
              <a:t> Square - Answers</a:t>
            </a:r>
            <a:endParaRPr lang="en-US" dirty="0"/>
          </a:p>
        </p:txBody>
      </p:sp>
      <p:sp>
        <p:nvSpPr>
          <p:cNvPr id="3" name="Content Placeholder 2"/>
          <p:cNvSpPr>
            <a:spLocks noGrp="1"/>
          </p:cNvSpPr>
          <p:nvPr>
            <p:ph idx="1"/>
          </p:nvPr>
        </p:nvSpPr>
        <p:spPr>
          <a:xfrm>
            <a:off x="919163" y="1282700"/>
            <a:ext cx="7583487" cy="4208930"/>
          </a:xfrm>
        </p:spPr>
        <p:txBody>
          <a:bodyPr>
            <a:normAutofit/>
          </a:bodyPr>
          <a:lstStyle/>
          <a:p>
            <a:pPr marL="0" indent="0">
              <a:buNone/>
            </a:pPr>
            <a:r>
              <a:rPr lang="en-US" dirty="0"/>
              <a:t>A heterozygous free </a:t>
            </a:r>
            <a:r>
              <a:rPr lang="en-US" dirty="0" err="1"/>
              <a:t>earlobed</a:t>
            </a:r>
            <a:r>
              <a:rPr lang="en-US" dirty="0"/>
              <a:t> male marries a female with attached earlobes.  </a:t>
            </a:r>
          </a:p>
          <a:p>
            <a:pPr marL="457200" lvl="0" indent="-457200">
              <a:buFont typeface="+mj-lt"/>
              <a:buAutoNum type="arabicPeriod"/>
            </a:pPr>
            <a:r>
              <a:rPr lang="en-US" dirty="0" smtClean="0"/>
              <a:t>What </a:t>
            </a:r>
            <a:r>
              <a:rPr lang="en-US" dirty="0"/>
              <a:t>are the genotypes of this couple?</a:t>
            </a:r>
          </a:p>
          <a:p>
            <a:pPr marL="0" indent="0">
              <a:buNone/>
            </a:pPr>
            <a:r>
              <a:rPr lang="en-US" dirty="0" smtClean="0"/>
              <a:t>	Male    </a:t>
            </a:r>
            <a:r>
              <a:rPr lang="en-US" dirty="0" err="1" smtClean="0">
                <a:solidFill>
                  <a:srgbClr val="FFFF00"/>
                </a:solidFill>
              </a:rPr>
              <a:t>Ee</a:t>
            </a:r>
            <a:r>
              <a:rPr lang="en-US" dirty="0"/>
              <a:t>		Female </a:t>
            </a:r>
            <a:r>
              <a:rPr lang="en-US" dirty="0" smtClean="0"/>
              <a:t>   </a:t>
            </a:r>
            <a:r>
              <a:rPr lang="en-US" dirty="0" err="1" smtClean="0">
                <a:solidFill>
                  <a:srgbClr val="FFFF00"/>
                </a:solidFill>
              </a:rPr>
              <a:t>ee</a:t>
            </a:r>
            <a:endParaRPr lang="en-US" dirty="0" smtClean="0">
              <a:solidFill>
                <a:srgbClr val="FFFF00"/>
              </a:solidFill>
            </a:endParaRPr>
          </a:p>
          <a:p>
            <a:pPr marL="457200" indent="-457200">
              <a:buFont typeface="+mj-lt"/>
              <a:buAutoNum type="arabicPeriod" startAt="2"/>
            </a:pPr>
            <a:r>
              <a:rPr lang="en-US" dirty="0" smtClean="0"/>
              <a:t>Using </a:t>
            </a:r>
            <a:r>
              <a:rPr lang="en-US" dirty="0"/>
              <a:t>these genotypes, fill in the </a:t>
            </a:r>
            <a:r>
              <a:rPr lang="en-US" dirty="0" err="1"/>
              <a:t>Punnett</a:t>
            </a:r>
            <a:r>
              <a:rPr lang="en-US" dirty="0"/>
              <a:t> square below</a:t>
            </a:r>
            <a:r>
              <a:rPr lang="en-US" dirty="0" smtClean="0"/>
              <a:t>:</a:t>
            </a:r>
            <a:endParaRPr lang="en-US" dirty="0"/>
          </a:p>
        </p:txBody>
      </p:sp>
      <p:grpSp>
        <p:nvGrpSpPr>
          <p:cNvPr id="4" name="Group 3"/>
          <p:cNvGrpSpPr/>
          <p:nvPr/>
        </p:nvGrpSpPr>
        <p:grpSpPr>
          <a:xfrm>
            <a:off x="3651567" y="4539614"/>
            <a:ext cx="1771333" cy="1683385"/>
            <a:chOff x="0" y="0"/>
            <a:chExt cx="1280795" cy="1207770"/>
          </a:xfrm>
        </p:grpSpPr>
        <p:sp>
          <p:nvSpPr>
            <p:cNvPr id="5" name="Rectangle 4"/>
            <p:cNvSpPr/>
            <p:nvPr/>
          </p:nvSpPr>
          <p:spPr>
            <a:xfrm>
              <a:off x="6985" y="0"/>
              <a:ext cx="1273175" cy="1203960"/>
            </a:xfrm>
            <a:prstGeom prst="rect">
              <a:avLst/>
            </a:prstGeom>
            <a:noFill/>
            <a:ln w="952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 name="Straight Connector 5"/>
            <p:cNvCxnSpPr/>
            <p:nvPr/>
          </p:nvCxnSpPr>
          <p:spPr>
            <a:xfrm>
              <a:off x="640715" y="3810"/>
              <a:ext cx="3175" cy="120396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0" y="606425"/>
              <a:ext cx="1280795" cy="825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 name="TextBox 7"/>
          <p:cNvSpPr txBox="1"/>
          <p:nvPr/>
        </p:nvSpPr>
        <p:spPr>
          <a:xfrm>
            <a:off x="3898900" y="4083259"/>
            <a:ext cx="349525" cy="461665"/>
          </a:xfrm>
          <a:prstGeom prst="rect">
            <a:avLst/>
          </a:prstGeom>
          <a:noFill/>
        </p:spPr>
        <p:txBody>
          <a:bodyPr wrap="none" rtlCol="0">
            <a:spAutoFit/>
          </a:bodyPr>
          <a:lstStyle/>
          <a:p>
            <a:r>
              <a:rPr lang="en-US" sz="2400" dirty="0" smtClean="0">
                <a:solidFill>
                  <a:srgbClr val="FFFF00"/>
                </a:solidFill>
              </a:rPr>
              <a:t>E</a:t>
            </a:r>
            <a:endParaRPr lang="en-US" sz="2400" dirty="0">
              <a:solidFill>
                <a:srgbClr val="FFFF00"/>
              </a:solidFill>
            </a:endParaRPr>
          </a:p>
        </p:txBody>
      </p:sp>
      <p:sp>
        <p:nvSpPr>
          <p:cNvPr id="9" name="TextBox 8"/>
          <p:cNvSpPr txBox="1"/>
          <p:nvPr/>
        </p:nvSpPr>
        <p:spPr>
          <a:xfrm>
            <a:off x="4878388" y="4083259"/>
            <a:ext cx="352530" cy="461665"/>
          </a:xfrm>
          <a:prstGeom prst="rect">
            <a:avLst/>
          </a:prstGeom>
          <a:noFill/>
        </p:spPr>
        <p:txBody>
          <a:bodyPr wrap="none" rtlCol="0">
            <a:spAutoFit/>
          </a:bodyPr>
          <a:lstStyle/>
          <a:p>
            <a:r>
              <a:rPr lang="en-US" sz="2400" dirty="0">
                <a:solidFill>
                  <a:srgbClr val="FFFF00"/>
                </a:solidFill>
              </a:rPr>
              <a:t>e</a:t>
            </a:r>
          </a:p>
        </p:txBody>
      </p:sp>
      <p:sp>
        <p:nvSpPr>
          <p:cNvPr id="10" name="TextBox 9"/>
          <p:cNvSpPr txBox="1"/>
          <p:nvPr/>
        </p:nvSpPr>
        <p:spPr>
          <a:xfrm>
            <a:off x="3302042" y="4794459"/>
            <a:ext cx="352530" cy="461665"/>
          </a:xfrm>
          <a:prstGeom prst="rect">
            <a:avLst/>
          </a:prstGeom>
          <a:noFill/>
        </p:spPr>
        <p:txBody>
          <a:bodyPr wrap="none" rtlCol="0">
            <a:spAutoFit/>
          </a:bodyPr>
          <a:lstStyle/>
          <a:p>
            <a:r>
              <a:rPr lang="en-US" sz="2400" dirty="0">
                <a:solidFill>
                  <a:srgbClr val="FFFF00"/>
                </a:solidFill>
              </a:rPr>
              <a:t>e</a:t>
            </a:r>
          </a:p>
        </p:txBody>
      </p:sp>
      <p:sp>
        <p:nvSpPr>
          <p:cNvPr id="11" name="TextBox 10"/>
          <p:cNvSpPr txBox="1"/>
          <p:nvPr/>
        </p:nvSpPr>
        <p:spPr>
          <a:xfrm>
            <a:off x="3308697" y="5607259"/>
            <a:ext cx="352530" cy="461665"/>
          </a:xfrm>
          <a:prstGeom prst="rect">
            <a:avLst/>
          </a:prstGeom>
          <a:noFill/>
        </p:spPr>
        <p:txBody>
          <a:bodyPr wrap="none" rtlCol="0">
            <a:spAutoFit/>
          </a:bodyPr>
          <a:lstStyle/>
          <a:p>
            <a:r>
              <a:rPr lang="en-US" sz="2400" dirty="0">
                <a:solidFill>
                  <a:srgbClr val="FFFF00"/>
                </a:solidFill>
              </a:rPr>
              <a:t>e</a:t>
            </a:r>
          </a:p>
        </p:txBody>
      </p:sp>
      <p:sp>
        <p:nvSpPr>
          <p:cNvPr id="12" name="TextBox 11"/>
          <p:cNvSpPr txBox="1"/>
          <p:nvPr/>
        </p:nvSpPr>
        <p:spPr>
          <a:xfrm>
            <a:off x="3898900" y="4775618"/>
            <a:ext cx="517389" cy="461665"/>
          </a:xfrm>
          <a:prstGeom prst="rect">
            <a:avLst/>
          </a:prstGeom>
          <a:noFill/>
        </p:spPr>
        <p:txBody>
          <a:bodyPr wrap="none" rtlCol="0">
            <a:spAutoFit/>
          </a:bodyPr>
          <a:lstStyle/>
          <a:p>
            <a:r>
              <a:rPr lang="en-US" sz="2400" dirty="0" err="1" smtClean="0">
                <a:solidFill>
                  <a:srgbClr val="FFFF00"/>
                </a:solidFill>
              </a:rPr>
              <a:t>Ee</a:t>
            </a:r>
            <a:endParaRPr lang="en-US" sz="2400" dirty="0">
              <a:solidFill>
                <a:srgbClr val="FFFF00"/>
              </a:solidFill>
            </a:endParaRPr>
          </a:p>
        </p:txBody>
      </p:sp>
      <p:sp>
        <p:nvSpPr>
          <p:cNvPr id="13" name="TextBox 12"/>
          <p:cNvSpPr txBox="1"/>
          <p:nvPr/>
        </p:nvSpPr>
        <p:spPr>
          <a:xfrm>
            <a:off x="3898900" y="5582277"/>
            <a:ext cx="517389" cy="461665"/>
          </a:xfrm>
          <a:prstGeom prst="rect">
            <a:avLst/>
          </a:prstGeom>
          <a:noFill/>
        </p:spPr>
        <p:txBody>
          <a:bodyPr wrap="none" rtlCol="0">
            <a:spAutoFit/>
          </a:bodyPr>
          <a:lstStyle/>
          <a:p>
            <a:r>
              <a:rPr lang="en-US" sz="2400" dirty="0" err="1" smtClean="0">
                <a:solidFill>
                  <a:srgbClr val="FFFF00"/>
                </a:solidFill>
              </a:rPr>
              <a:t>Ee</a:t>
            </a:r>
            <a:endParaRPr lang="en-US" sz="2400" dirty="0">
              <a:solidFill>
                <a:srgbClr val="FFFF00"/>
              </a:solidFill>
            </a:endParaRPr>
          </a:p>
        </p:txBody>
      </p:sp>
      <p:sp>
        <p:nvSpPr>
          <p:cNvPr id="14" name="TextBox 13"/>
          <p:cNvSpPr txBox="1"/>
          <p:nvPr/>
        </p:nvSpPr>
        <p:spPr>
          <a:xfrm>
            <a:off x="4713529" y="4782177"/>
            <a:ext cx="520395" cy="461665"/>
          </a:xfrm>
          <a:prstGeom prst="rect">
            <a:avLst/>
          </a:prstGeom>
          <a:noFill/>
        </p:spPr>
        <p:txBody>
          <a:bodyPr wrap="none" rtlCol="0">
            <a:spAutoFit/>
          </a:bodyPr>
          <a:lstStyle/>
          <a:p>
            <a:r>
              <a:rPr lang="en-US" sz="2400" dirty="0" err="1">
                <a:solidFill>
                  <a:srgbClr val="FFFF00"/>
                </a:solidFill>
              </a:rPr>
              <a:t>e</a:t>
            </a:r>
            <a:r>
              <a:rPr lang="en-US" sz="2400" dirty="0" err="1" smtClean="0">
                <a:solidFill>
                  <a:srgbClr val="FFFF00"/>
                </a:solidFill>
              </a:rPr>
              <a:t>e</a:t>
            </a:r>
            <a:endParaRPr lang="en-US" sz="2400" dirty="0">
              <a:solidFill>
                <a:srgbClr val="FFFF00"/>
              </a:solidFill>
            </a:endParaRPr>
          </a:p>
        </p:txBody>
      </p:sp>
      <p:sp>
        <p:nvSpPr>
          <p:cNvPr id="15" name="TextBox 14"/>
          <p:cNvSpPr txBox="1"/>
          <p:nvPr/>
        </p:nvSpPr>
        <p:spPr>
          <a:xfrm>
            <a:off x="4724747" y="5589254"/>
            <a:ext cx="520395" cy="461665"/>
          </a:xfrm>
          <a:prstGeom prst="rect">
            <a:avLst/>
          </a:prstGeom>
          <a:noFill/>
        </p:spPr>
        <p:txBody>
          <a:bodyPr wrap="none" rtlCol="0">
            <a:spAutoFit/>
          </a:bodyPr>
          <a:lstStyle/>
          <a:p>
            <a:r>
              <a:rPr lang="en-US" sz="2400" dirty="0" err="1">
                <a:solidFill>
                  <a:srgbClr val="FFFF00"/>
                </a:solidFill>
              </a:rPr>
              <a:t>e</a:t>
            </a:r>
            <a:r>
              <a:rPr lang="en-US" sz="2400" dirty="0" err="1" smtClean="0">
                <a:solidFill>
                  <a:srgbClr val="FFFF00"/>
                </a:solidFill>
              </a:rPr>
              <a:t>e</a:t>
            </a:r>
            <a:endParaRPr lang="en-US" sz="2400" dirty="0">
              <a:solidFill>
                <a:srgbClr val="FFFF00"/>
              </a:solidFill>
            </a:endParaRPr>
          </a:p>
        </p:txBody>
      </p:sp>
    </p:spTree>
    <p:extLst>
      <p:ext uri="{BB962C8B-B14F-4D97-AF65-F5344CB8AC3E}">
        <p14:creationId xmlns:p14="http://schemas.microsoft.com/office/powerpoint/2010/main" val="382493215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3003" y="2198847"/>
            <a:ext cx="7583487" cy="4208930"/>
          </a:xfrm>
        </p:spPr>
        <p:txBody>
          <a:bodyPr>
            <a:normAutofit/>
          </a:bodyPr>
          <a:lstStyle/>
          <a:p>
            <a:pPr marL="0" indent="0">
              <a:buNone/>
            </a:pPr>
            <a:endParaRPr lang="en-US" dirty="0"/>
          </a:p>
          <a:p>
            <a:pPr marL="457200" indent="-457200">
              <a:buFont typeface="+mj-lt"/>
              <a:buAutoNum type="arabicPeriod" startAt="3"/>
            </a:pPr>
            <a:r>
              <a:rPr lang="en-US" dirty="0" smtClean="0"/>
              <a:t>What </a:t>
            </a:r>
            <a:r>
              <a:rPr lang="en-US" dirty="0"/>
              <a:t>are the possible </a:t>
            </a:r>
            <a:r>
              <a:rPr lang="en-US" b="1" dirty="0"/>
              <a:t>genotypes</a:t>
            </a:r>
            <a:r>
              <a:rPr lang="en-US" dirty="0"/>
              <a:t> of the offspring (children) and the expected percentages (or fraction) for each of these genotypes? </a:t>
            </a:r>
            <a:endParaRPr lang="en-US" dirty="0" smtClean="0"/>
          </a:p>
          <a:p>
            <a:pPr marL="0" indent="0">
              <a:buNone/>
            </a:pPr>
            <a:r>
              <a:rPr lang="en-US" dirty="0" smtClean="0"/>
              <a:t>	</a:t>
            </a:r>
            <a:r>
              <a:rPr lang="en-US" dirty="0" err="1" smtClean="0">
                <a:solidFill>
                  <a:srgbClr val="FFFF00"/>
                </a:solidFill>
              </a:rPr>
              <a:t>Ee</a:t>
            </a:r>
            <a:r>
              <a:rPr lang="en-US" dirty="0" smtClean="0">
                <a:solidFill>
                  <a:srgbClr val="FFFF00"/>
                </a:solidFill>
              </a:rPr>
              <a:t> </a:t>
            </a:r>
            <a:r>
              <a:rPr lang="mr-IN" dirty="0" smtClean="0">
                <a:solidFill>
                  <a:srgbClr val="FFFF00"/>
                </a:solidFill>
              </a:rPr>
              <a:t>–</a:t>
            </a:r>
            <a:r>
              <a:rPr lang="en-US" dirty="0" smtClean="0">
                <a:solidFill>
                  <a:srgbClr val="FFFF00"/>
                </a:solidFill>
              </a:rPr>
              <a:t> 50% or ½        </a:t>
            </a:r>
            <a:r>
              <a:rPr lang="en-US" dirty="0" err="1" smtClean="0">
                <a:solidFill>
                  <a:srgbClr val="FFFF00"/>
                </a:solidFill>
              </a:rPr>
              <a:t>ee</a:t>
            </a:r>
            <a:r>
              <a:rPr lang="en-US" dirty="0" smtClean="0">
                <a:solidFill>
                  <a:srgbClr val="FFFF00"/>
                </a:solidFill>
              </a:rPr>
              <a:t> </a:t>
            </a:r>
            <a:r>
              <a:rPr lang="mr-IN" dirty="0" smtClean="0">
                <a:solidFill>
                  <a:srgbClr val="FFFF00"/>
                </a:solidFill>
              </a:rPr>
              <a:t>–</a:t>
            </a:r>
            <a:r>
              <a:rPr lang="en-US" dirty="0" smtClean="0">
                <a:solidFill>
                  <a:srgbClr val="FFFF00"/>
                </a:solidFill>
              </a:rPr>
              <a:t> 50% or ½ </a:t>
            </a:r>
          </a:p>
          <a:p>
            <a:pPr marL="457200" indent="-457200">
              <a:buFont typeface="+mj-lt"/>
              <a:buAutoNum type="arabicPeriod" startAt="4"/>
            </a:pPr>
            <a:r>
              <a:rPr lang="en-US" dirty="0" smtClean="0"/>
              <a:t>What </a:t>
            </a:r>
            <a:r>
              <a:rPr lang="en-US" dirty="0"/>
              <a:t>are the possible </a:t>
            </a:r>
            <a:r>
              <a:rPr lang="en-US" b="1" dirty="0"/>
              <a:t>phenotypes</a:t>
            </a:r>
            <a:r>
              <a:rPr lang="en-US" dirty="0"/>
              <a:t> of the offspring (children) and the expected percentages (or fraction) for each of these genotypes</a:t>
            </a:r>
            <a:r>
              <a:rPr lang="en-US" dirty="0" smtClean="0"/>
              <a:t>?</a:t>
            </a:r>
          </a:p>
          <a:p>
            <a:pPr marL="0" indent="0">
              <a:buNone/>
            </a:pPr>
            <a:r>
              <a:rPr lang="en-US" dirty="0" smtClean="0"/>
              <a:t>  </a:t>
            </a:r>
            <a:r>
              <a:rPr lang="en-US" dirty="0" smtClean="0">
                <a:solidFill>
                  <a:srgbClr val="FFFF00"/>
                </a:solidFill>
              </a:rPr>
              <a:t>Free earlobes </a:t>
            </a:r>
            <a:r>
              <a:rPr lang="mr-IN" dirty="0" smtClean="0">
                <a:solidFill>
                  <a:srgbClr val="FFFF00"/>
                </a:solidFill>
              </a:rPr>
              <a:t>–</a:t>
            </a:r>
            <a:r>
              <a:rPr lang="en-US" dirty="0" smtClean="0">
                <a:solidFill>
                  <a:srgbClr val="FFFF00"/>
                </a:solidFill>
              </a:rPr>
              <a:t> 50% or ½     Attached earlobes </a:t>
            </a:r>
            <a:r>
              <a:rPr lang="mr-IN" dirty="0" smtClean="0">
                <a:solidFill>
                  <a:srgbClr val="FFFF00"/>
                </a:solidFill>
              </a:rPr>
              <a:t>–</a:t>
            </a:r>
            <a:r>
              <a:rPr lang="en-US" dirty="0" smtClean="0">
                <a:solidFill>
                  <a:srgbClr val="FFFF00"/>
                </a:solidFill>
              </a:rPr>
              <a:t> 50% or </a:t>
            </a:r>
            <a:r>
              <a:rPr lang="en-US" dirty="0">
                <a:solidFill>
                  <a:srgbClr val="FFFF00"/>
                </a:solidFill>
              </a:rPr>
              <a:t>½ </a:t>
            </a:r>
            <a:endParaRPr lang="en-US" dirty="0" smtClean="0">
              <a:solidFill>
                <a:srgbClr val="FFFF00"/>
              </a:solidFill>
            </a:endParaRPr>
          </a:p>
        </p:txBody>
      </p:sp>
      <p:grpSp>
        <p:nvGrpSpPr>
          <p:cNvPr id="16" name="Group 15"/>
          <p:cNvGrpSpPr/>
          <p:nvPr/>
        </p:nvGrpSpPr>
        <p:grpSpPr>
          <a:xfrm>
            <a:off x="3650062" y="742314"/>
            <a:ext cx="1771333" cy="1683385"/>
            <a:chOff x="0" y="0"/>
            <a:chExt cx="1280795" cy="1207770"/>
          </a:xfrm>
        </p:grpSpPr>
        <p:sp>
          <p:nvSpPr>
            <p:cNvPr id="17" name="Rectangle 16"/>
            <p:cNvSpPr/>
            <p:nvPr/>
          </p:nvSpPr>
          <p:spPr>
            <a:xfrm>
              <a:off x="6985" y="0"/>
              <a:ext cx="1273175" cy="1203960"/>
            </a:xfrm>
            <a:prstGeom prst="rect">
              <a:avLst/>
            </a:prstGeom>
            <a:noFill/>
            <a:ln w="952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8" name="Straight Connector 17"/>
            <p:cNvCxnSpPr/>
            <p:nvPr/>
          </p:nvCxnSpPr>
          <p:spPr>
            <a:xfrm>
              <a:off x="640715" y="3810"/>
              <a:ext cx="3175" cy="120396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0" y="606425"/>
              <a:ext cx="1280795" cy="825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0" name="TextBox 19"/>
          <p:cNvSpPr txBox="1"/>
          <p:nvPr/>
        </p:nvSpPr>
        <p:spPr>
          <a:xfrm>
            <a:off x="3897395" y="285959"/>
            <a:ext cx="349525" cy="461665"/>
          </a:xfrm>
          <a:prstGeom prst="rect">
            <a:avLst/>
          </a:prstGeom>
          <a:noFill/>
        </p:spPr>
        <p:txBody>
          <a:bodyPr wrap="none" rtlCol="0">
            <a:spAutoFit/>
          </a:bodyPr>
          <a:lstStyle/>
          <a:p>
            <a:r>
              <a:rPr lang="en-US" sz="2400" dirty="0" smtClean="0">
                <a:solidFill>
                  <a:srgbClr val="FFFF00"/>
                </a:solidFill>
              </a:rPr>
              <a:t>E</a:t>
            </a:r>
            <a:endParaRPr lang="en-US" sz="2400" dirty="0">
              <a:solidFill>
                <a:srgbClr val="FFFF00"/>
              </a:solidFill>
            </a:endParaRPr>
          </a:p>
        </p:txBody>
      </p:sp>
      <p:sp>
        <p:nvSpPr>
          <p:cNvPr id="21" name="TextBox 20"/>
          <p:cNvSpPr txBox="1"/>
          <p:nvPr/>
        </p:nvSpPr>
        <p:spPr>
          <a:xfrm>
            <a:off x="4876883" y="285959"/>
            <a:ext cx="352530" cy="461665"/>
          </a:xfrm>
          <a:prstGeom prst="rect">
            <a:avLst/>
          </a:prstGeom>
          <a:noFill/>
        </p:spPr>
        <p:txBody>
          <a:bodyPr wrap="none" rtlCol="0">
            <a:spAutoFit/>
          </a:bodyPr>
          <a:lstStyle/>
          <a:p>
            <a:r>
              <a:rPr lang="en-US" sz="2400" dirty="0">
                <a:solidFill>
                  <a:srgbClr val="FFFF00"/>
                </a:solidFill>
              </a:rPr>
              <a:t>e</a:t>
            </a:r>
          </a:p>
        </p:txBody>
      </p:sp>
      <p:sp>
        <p:nvSpPr>
          <p:cNvPr id="22" name="TextBox 21"/>
          <p:cNvSpPr txBox="1"/>
          <p:nvPr/>
        </p:nvSpPr>
        <p:spPr>
          <a:xfrm>
            <a:off x="3300537" y="997159"/>
            <a:ext cx="352530" cy="461665"/>
          </a:xfrm>
          <a:prstGeom prst="rect">
            <a:avLst/>
          </a:prstGeom>
          <a:noFill/>
        </p:spPr>
        <p:txBody>
          <a:bodyPr wrap="none" rtlCol="0">
            <a:spAutoFit/>
          </a:bodyPr>
          <a:lstStyle/>
          <a:p>
            <a:r>
              <a:rPr lang="en-US" sz="2400" dirty="0">
                <a:solidFill>
                  <a:srgbClr val="FFFF00"/>
                </a:solidFill>
              </a:rPr>
              <a:t>e</a:t>
            </a:r>
          </a:p>
        </p:txBody>
      </p:sp>
      <p:sp>
        <p:nvSpPr>
          <p:cNvPr id="23" name="TextBox 22"/>
          <p:cNvSpPr txBox="1"/>
          <p:nvPr/>
        </p:nvSpPr>
        <p:spPr>
          <a:xfrm>
            <a:off x="3307192" y="1809959"/>
            <a:ext cx="352530" cy="461665"/>
          </a:xfrm>
          <a:prstGeom prst="rect">
            <a:avLst/>
          </a:prstGeom>
          <a:noFill/>
        </p:spPr>
        <p:txBody>
          <a:bodyPr wrap="none" rtlCol="0">
            <a:spAutoFit/>
          </a:bodyPr>
          <a:lstStyle/>
          <a:p>
            <a:r>
              <a:rPr lang="en-US" sz="2400" dirty="0">
                <a:solidFill>
                  <a:srgbClr val="FFFF00"/>
                </a:solidFill>
              </a:rPr>
              <a:t>e</a:t>
            </a:r>
          </a:p>
        </p:txBody>
      </p:sp>
      <p:sp>
        <p:nvSpPr>
          <p:cNvPr id="24" name="TextBox 23"/>
          <p:cNvSpPr txBox="1"/>
          <p:nvPr/>
        </p:nvSpPr>
        <p:spPr>
          <a:xfrm>
            <a:off x="3897395" y="978318"/>
            <a:ext cx="517389" cy="461665"/>
          </a:xfrm>
          <a:prstGeom prst="rect">
            <a:avLst/>
          </a:prstGeom>
          <a:noFill/>
        </p:spPr>
        <p:txBody>
          <a:bodyPr wrap="none" rtlCol="0">
            <a:spAutoFit/>
          </a:bodyPr>
          <a:lstStyle/>
          <a:p>
            <a:r>
              <a:rPr lang="en-US" sz="2400" dirty="0" err="1" smtClean="0">
                <a:solidFill>
                  <a:srgbClr val="FFFF00"/>
                </a:solidFill>
              </a:rPr>
              <a:t>Ee</a:t>
            </a:r>
            <a:endParaRPr lang="en-US" sz="2400" dirty="0">
              <a:solidFill>
                <a:srgbClr val="FFFF00"/>
              </a:solidFill>
            </a:endParaRPr>
          </a:p>
        </p:txBody>
      </p:sp>
      <p:sp>
        <p:nvSpPr>
          <p:cNvPr id="25" name="TextBox 24"/>
          <p:cNvSpPr txBox="1"/>
          <p:nvPr/>
        </p:nvSpPr>
        <p:spPr>
          <a:xfrm>
            <a:off x="3897395" y="1784977"/>
            <a:ext cx="517389" cy="461665"/>
          </a:xfrm>
          <a:prstGeom prst="rect">
            <a:avLst/>
          </a:prstGeom>
          <a:noFill/>
        </p:spPr>
        <p:txBody>
          <a:bodyPr wrap="none" rtlCol="0">
            <a:spAutoFit/>
          </a:bodyPr>
          <a:lstStyle/>
          <a:p>
            <a:r>
              <a:rPr lang="en-US" sz="2400" dirty="0" err="1" smtClean="0">
                <a:solidFill>
                  <a:srgbClr val="FFFF00"/>
                </a:solidFill>
              </a:rPr>
              <a:t>Ee</a:t>
            </a:r>
            <a:endParaRPr lang="en-US" sz="2400" dirty="0">
              <a:solidFill>
                <a:srgbClr val="FFFF00"/>
              </a:solidFill>
            </a:endParaRPr>
          </a:p>
        </p:txBody>
      </p:sp>
      <p:sp>
        <p:nvSpPr>
          <p:cNvPr id="26" name="TextBox 25"/>
          <p:cNvSpPr txBox="1"/>
          <p:nvPr/>
        </p:nvSpPr>
        <p:spPr>
          <a:xfrm>
            <a:off x="4712024" y="984877"/>
            <a:ext cx="520395" cy="461665"/>
          </a:xfrm>
          <a:prstGeom prst="rect">
            <a:avLst/>
          </a:prstGeom>
          <a:noFill/>
        </p:spPr>
        <p:txBody>
          <a:bodyPr wrap="none" rtlCol="0">
            <a:spAutoFit/>
          </a:bodyPr>
          <a:lstStyle/>
          <a:p>
            <a:r>
              <a:rPr lang="en-US" sz="2400" dirty="0" err="1">
                <a:solidFill>
                  <a:srgbClr val="FFFF00"/>
                </a:solidFill>
              </a:rPr>
              <a:t>e</a:t>
            </a:r>
            <a:r>
              <a:rPr lang="en-US" sz="2400" dirty="0" err="1" smtClean="0">
                <a:solidFill>
                  <a:srgbClr val="FFFF00"/>
                </a:solidFill>
              </a:rPr>
              <a:t>e</a:t>
            </a:r>
            <a:endParaRPr lang="en-US" sz="2400" dirty="0">
              <a:solidFill>
                <a:srgbClr val="FFFF00"/>
              </a:solidFill>
            </a:endParaRPr>
          </a:p>
        </p:txBody>
      </p:sp>
      <p:sp>
        <p:nvSpPr>
          <p:cNvPr id="27" name="TextBox 26"/>
          <p:cNvSpPr txBox="1"/>
          <p:nvPr/>
        </p:nvSpPr>
        <p:spPr>
          <a:xfrm>
            <a:off x="4723242" y="1791954"/>
            <a:ext cx="520395" cy="461665"/>
          </a:xfrm>
          <a:prstGeom prst="rect">
            <a:avLst/>
          </a:prstGeom>
          <a:noFill/>
        </p:spPr>
        <p:txBody>
          <a:bodyPr wrap="none" rtlCol="0">
            <a:spAutoFit/>
          </a:bodyPr>
          <a:lstStyle/>
          <a:p>
            <a:r>
              <a:rPr lang="en-US" sz="2400" dirty="0" err="1">
                <a:solidFill>
                  <a:srgbClr val="FFFF00"/>
                </a:solidFill>
              </a:rPr>
              <a:t>e</a:t>
            </a:r>
            <a:r>
              <a:rPr lang="en-US" sz="2400" dirty="0" err="1" smtClean="0">
                <a:solidFill>
                  <a:srgbClr val="FFFF00"/>
                </a:solidFill>
              </a:rPr>
              <a:t>e</a:t>
            </a:r>
            <a:endParaRPr lang="en-US" sz="2400" dirty="0">
              <a:solidFill>
                <a:srgbClr val="FFFF00"/>
              </a:solidFill>
            </a:endParaRPr>
          </a:p>
        </p:txBody>
      </p:sp>
    </p:spTree>
    <p:extLst>
      <p:ext uri="{BB962C8B-B14F-4D97-AF65-F5344CB8AC3E}">
        <p14:creationId xmlns:p14="http://schemas.microsoft.com/office/powerpoint/2010/main" val="182476986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563" y="0"/>
            <a:ext cx="7583487" cy="1044388"/>
          </a:xfrm>
        </p:spPr>
        <p:txBody>
          <a:bodyPr/>
          <a:lstStyle/>
          <a:p>
            <a:r>
              <a:rPr lang="en-US" dirty="0" smtClean="0"/>
              <a:t>Pedigree Analysis</a:t>
            </a:r>
            <a:endParaRPr lang="en-US" dirty="0"/>
          </a:p>
        </p:txBody>
      </p:sp>
      <p:sp>
        <p:nvSpPr>
          <p:cNvPr id="3" name="Content Placeholder 2"/>
          <p:cNvSpPr>
            <a:spLocks noGrp="1"/>
          </p:cNvSpPr>
          <p:nvPr>
            <p:ph idx="1"/>
          </p:nvPr>
        </p:nvSpPr>
        <p:spPr>
          <a:xfrm>
            <a:off x="690563" y="1219760"/>
            <a:ext cx="7583487" cy="4208930"/>
          </a:xfrm>
        </p:spPr>
        <p:txBody>
          <a:bodyPr/>
          <a:lstStyle/>
          <a:p>
            <a:r>
              <a:rPr lang="en-US" dirty="0" smtClean="0"/>
              <a:t>Allows us to better understand the pattern of inheritance for a trait.</a:t>
            </a:r>
          </a:p>
          <a:p>
            <a:r>
              <a:rPr lang="en-US" dirty="0" smtClean="0"/>
              <a:t>Uses family information to construct a pedigree chart or “family tree”</a:t>
            </a:r>
          </a:p>
          <a:p>
            <a:endParaRPr lang="en-US" dirty="0"/>
          </a:p>
        </p:txBody>
      </p:sp>
      <p:pic>
        <p:nvPicPr>
          <p:cNvPr id="4" name="Picture 3" descr="Article-18-Photo-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350" y="2816225"/>
            <a:ext cx="4711700" cy="3533775"/>
          </a:xfrm>
          <a:prstGeom prst="rect">
            <a:avLst/>
          </a:prstGeom>
        </p:spPr>
      </p:pic>
    </p:spTree>
    <p:extLst>
      <p:ext uri="{BB962C8B-B14F-4D97-AF65-F5344CB8AC3E}">
        <p14:creationId xmlns:p14="http://schemas.microsoft.com/office/powerpoint/2010/main" val="267162321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64066431"/>
              </p:ext>
            </p:extLst>
          </p:nvPr>
        </p:nvGraphicFramePr>
        <p:xfrm>
          <a:off x="450850" y="1222188"/>
          <a:ext cx="8320724" cy="4108450"/>
        </p:xfrm>
        <a:graphic>
          <a:graphicData uri="http://schemas.openxmlformats.org/presentationml/2006/ole">
            <mc:AlternateContent xmlns:mc="http://schemas.openxmlformats.org/markup-compatibility/2006">
              <mc:Choice xmlns:v="urn:schemas-microsoft-com:vml" Requires="v">
                <p:oleObj spid="_x0000_s5159" name="Document" r:id="rId4" imgW="7124438" imgH="3517771" progId="Word.Document.12">
                  <p:embed/>
                </p:oleObj>
              </mc:Choice>
              <mc:Fallback>
                <p:oleObj name="Document" r:id="rId4" imgW="7124438" imgH="3517771" progId="Word.Document.12">
                  <p:embed/>
                  <p:pic>
                    <p:nvPicPr>
                      <p:cNvPr id="0"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1222188"/>
                        <a:ext cx="8320724" cy="410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1"/>
          <p:cNvSpPr>
            <a:spLocks noGrp="1"/>
          </p:cNvSpPr>
          <p:nvPr>
            <p:ph type="title"/>
          </p:nvPr>
        </p:nvSpPr>
        <p:spPr>
          <a:xfrm>
            <a:off x="1706563" y="0"/>
            <a:ext cx="7583487" cy="1044388"/>
          </a:xfrm>
        </p:spPr>
        <p:txBody>
          <a:bodyPr/>
          <a:lstStyle/>
          <a:p>
            <a:r>
              <a:rPr lang="en-US" dirty="0" smtClean="0"/>
              <a:t>Pedigree Charts</a:t>
            </a:r>
            <a:endParaRPr lang="en-US" dirty="0"/>
          </a:p>
        </p:txBody>
      </p:sp>
      <p:sp>
        <p:nvSpPr>
          <p:cNvPr id="2" name="TextBox 1"/>
          <p:cNvSpPr txBox="1"/>
          <p:nvPr/>
        </p:nvSpPr>
        <p:spPr>
          <a:xfrm>
            <a:off x="450850" y="5548868"/>
            <a:ext cx="8293100" cy="923330"/>
          </a:xfrm>
          <a:prstGeom prst="rect">
            <a:avLst/>
          </a:prstGeom>
          <a:noFill/>
        </p:spPr>
        <p:txBody>
          <a:bodyPr wrap="square" rtlCol="0">
            <a:spAutoFit/>
          </a:bodyPr>
          <a:lstStyle/>
          <a:p>
            <a:r>
              <a:rPr lang="en-US" dirty="0" smtClean="0">
                <a:solidFill>
                  <a:schemeClr val="bg1"/>
                </a:solidFill>
              </a:rPr>
              <a:t>* Most of the time an individual is not a known carrier.  If an individual is an open circle or square, they may still be a carrier. Sometimes you can determine if an individual is a carrier based on information in the pedigree.</a:t>
            </a:r>
            <a:endParaRPr lang="en-US" dirty="0">
              <a:solidFill>
                <a:schemeClr val="bg1"/>
              </a:solidFill>
            </a:endParaRPr>
          </a:p>
        </p:txBody>
      </p:sp>
    </p:spTree>
    <p:extLst>
      <p:ext uri="{BB962C8B-B14F-4D97-AF65-F5344CB8AC3E}">
        <p14:creationId xmlns:p14="http://schemas.microsoft.com/office/powerpoint/2010/main" val="339282443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882" y="28388"/>
            <a:ext cx="7583487" cy="1044388"/>
          </a:xfrm>
        </p:spPr>
        <p:txBody>
          <a:bodyPr/>
          <a:lstStyle/>
          <a:p>
            <a:r>
              <a:rPr lang="en-US" dirty="0" smtClean="0"/>
              <a:t>Pedigree Analysis</a:t>
            </a:r>
            <a:endParaRPr lang="en-US" dirty="0"/>
          </a:p>
        </p:txBody>
      </p:sp>
      <p:grpSp>
        <p:nvGrpSpPr>
          <p:cNvPr id="5" name="Group 4"/>
          <p:cNvGrpSpPr/>
          <p:nvPr/>
        </p:nvGrpSpPr>
        <p:grpSpPr>
          <a:xfrm>
            <a:off x="3588144" y="1877973"/>
            <a:ext cx="2222500" cy="1975011"/>
            <a:chOff x="0" y="0"/>
            <a:chExt cx="1228090" cy="1059180"/>
          </a:xfrm>
        </p:grpSpPr>
        <p:grpSp>
          <p:nvGrpSpPr>
            <p:cNvPr id="6" name="Group 5"/>
            <p:cNvGrpSpPr/>
            <p:nvPr/>
          </p:nvGrpSpPr>
          <p:grpSpPr>
            <a:xfrm>
              <a:off x="158115" y="0"/>
              <a:ext cx="946150" cy="751840"/>
              <a:chOff x="0" y="0"/>
              <a:chExt cx="946150" cy="751840"/>
            </a:xfrm>
          </p:grpSpPr>
          <p:sp>
            <p:nvSpPr>
              <p:cNvPr id="10" name="Rectangle 9"/>
              <p:cNvSpPr/>
              <p:nvPr/>
            </p:nvSpPr>
            <p:spPr>
              <a:xfrm>
                <a:off x="80010" y="5715"/>
                <a:ext cx="278765" cy="288290"/>
              </a:xfrm>
              <a:prstGeom prst="rect">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Oval 10"/>
              <p:cNvSpPr/>
              <p:nvPr/>
            </p:nvSpPr>
            <p:spPr>
              <a:xfrm>
                <a:off x="527050" y="0"/>
                <a:ext cx="307975" cy="297815"/>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2" name="Straight Connector 11"/>
              <p:cNvCxnSpPr/>
              <p:nvPr/>
            </p:nvCxnSpPr>
            <p:spPr>
              <a:xfrm>
                <a:off x="355600" y="137160"/>
                <a:ext cx="171450" cy="127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44500" y="132080"/>
                <a:ext cx="2540" cy="38354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0" y="499110"/>
                <a:ext cx="946150" cy="635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47040" y="504190"/>
                <a:ext cx="0" cy="24765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080" y="496570"/>
                <a:ext cx="0" cy="24765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937260" y="504190"/>
                <a:ext cx="0" cy="24765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 name="Oval 6"/>
            <p:cNvSpPr/>
            <p:nvPr/>
          </p:nvSpPr>
          <p:spPr>
            <a:xfrm>
              <a:off x="0" y="748665"/>
              <a:ext cx="307975" cy="297815"/>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Oval 7"/>
            <p:cNvSpPr/>
            <p:nvPr/>
          </p:nvSpPr>
          <p:spPr>
            <a:xfrm>
              <a:off x="920115" y="761365"/>
              <a:ext cx="307975" cy="297815"/>
            </a:xfrm>
            <a:prstGeom prst="ellipse">
              <a:avLst/>
            </a:prstGeom>
            <a:solidFill>
              <a:srgbClr val="000000"/>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a:off x="447675" y="755015"/>
              <a:ext cx="278765" cy="288290"/>
            </a:xfrm>
            <a:prstGeom prst="rect">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8" name="Group 17"/>
          <p:cNvGrpSpPr/>
          <p:nvPr/>
        </p:nvGrpSpPr>
        <p:grpSpPr>
          <a:xfrm>
            <a:off x="6519821" y="1955133"/>
            <a:ext cx="2226945" cy="1913890"/>
            <a:chOff x="0" y="0"/>
            <a:chExt cx="1228090" cy="1059180"/>
          </a:xfrm>
        </p:grpSpPr>
        <p:grpSp>
          <p:nvGrpSpPr>
            <p:cNvPr id="19" name="Group 18"/>
            <p:cNvGrpSpPr/>
            <p:nvPr/>
          </p:nvGrpSpPr>
          <p:grpSpPr>
            <a:xfrm>
              <a:off x="158115" y="0"/>
              <a:ext cx="946150" cy="751840"/>
              <a:chOff x="0" y="0"/>
              <a:chExt cx="946150" cy="751840"/>
            </a:xfrm>
          </p:grpSpPr>
          <p:sp>
            <p:nvSpPr>
              <p:cNvPr id="23" name="Rectangle 22"/>
              <p:cNvSpPr/>
              <p:nvPr/>
            </p:nvSpPr>
            <p:spPr>
              <a:xfrm>
                <a:off x="80010" y="5715"/>
                <a:ext cx="278765" cy="288290"/>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00"/>
                  </a:solidFill>
                </a:endParaRPr>
              </a:p>
            </p:txBody>
          </p:sp>
          <p:sp>
            <p:nvSpPr>
              <p:cNvPr id="24" name="Oval 23"/>
              <p:cNvSpPr/>
              <p:nvPr/>
            </p:nvSpPr>
            <p:spPr>
              <a:xfrm>
                <a:off x="527050" y="0"/>
                <a:ext cx="307975" cy="297815"/>
              </a:xfrm>
              <a:prstGeom prst="ellipse">
                <a:avLst/>
              </a:prstGeom>
              <a:no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00"/>
                  </a:solidFill>
                </a:endParaRPr>
              </a:p>
            </p:txBody>
          </p:sp>
          <p:cxnSp>
            <p:nvCxnSpPr>
              <p:cNvPr id="25" name="Straight Connector 24"/>
              <p:cNvCxnSpPr/>
              <p:nvPr/>
            </p:nvCxnSpPr>
            <p:spPr>
              <a:xfrm>
                <a:off x="355600" y="137160"/>
                <a:ext cx="171450" cy="127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44500" y="132080"/>
                <a:ext cx="2540" cy="38354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0" y="499110"/>
                <a:ext cx="946150" cy="635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47040" y="504190"/>
                <a:ext cx="0" cy="24765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5080" y="496570"/>
                <a:ext cx="0" cy="24765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937260" y="504190"/>
                <a:ext cx="0" cy="24765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0" name="Oval 19"/>
            <p:cNvSpPr/>
            <p:nvPr/>
          </p:nvSpPr>
          <p:spPr>
            <a:xfrm>
              <a:off x="0" y="748665"/>
              <a:ext cx="307975" cy="297815"/>
            </a:xfrm>
            <a:prstGeom prst="ellipse">
              <a:avLst/>
            </a:prstGeom>
            <a:solidFill>
              <a:schemeClr val="tx1"/>
            </a:solid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00"/>
                </a:solidFill>
              </a:endParaRPr>
            </a:p>
          </p:txBody>
        </p:sp>
        <p:sp>
          <p:nvSpPr>
            <p:cNvPr id="21" name="Oval 20"/>
            <p:cNvSpPr/>
            <p:nvPr/>
          </p:nvSpPr>
          <p:spPr>
            <a:xfrm>
              <a:off x="920115" y="761365"/>
              <a:ext cx="307975" cy="297815"/>
            </a:xfrm>
            <a:prstGeom prst="ellipse">
              <a:avLst/>
            </a:prstGeom>
            <a:no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00"/>
                </a:solidFill>
              </a:endParaRPr>
            </a:p>
          </p:txBody>
        </p:sp>
        <p:sp>
          <p:nvSpPr>
            <p:cNvPr id="22" name="Rectangle 21"/>
            <p:cNvSpPr/>
            <p:nvPr/>
          </p:nvSpPr>
          <p:spPr>
            <a:xfrm>
              <a:off x="447675" y="755015"/>
              <a:ext cx="278765" cy="288290"/>
            </a:xfrm>
            <a:prstGeom prst="rect">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00"/>
                </a:solidFill>
              </a:endParaRPr>
            </a:p>
          </p:txBody>
        </p:sp>
      </p:grpSp>
      <p:sp>
        <p:nvSpPr>
          <p:cNvPr id="36" name="Rectangle 35"/>
          <p:cNvSpPr/>
          <p:nvPr/>
        </p:nvSpPr>
        <p:spPr>
          <a:xfrm>
            <a:off x="1141772" y="1925740"/>
            <a:ext cx="505496" cy="520927"/>
          </a:xfrm>
          <a:prstGeom prst="rect">
            <a:avLst/>
          </a:prstGeom>
          <a:solidFill>
            <a:schemeClr val="tx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00"/>
              </a:solidFill>
            </a:endParaRPr>
          </a:p>
        </p:txBody>
      </p:sp>
      <p:sp>
        <p:nvSpPr>
          <p:cNvPr id="37" name="Oval 36"/>
          <p:cNvSpPr/>
          <p:nvPr/>
        </p:nvSpPr>
        <p:spPr>
          <a:xfrm>
            <a:off x="1952408" y="1915413"/>
            <a:ext cx="558464" cy="538138"/>
          </a:xfrm>
          <a:prstGeom prst="ellipse">
            <a:avLst/>
          </a:prstGeom>
          <a:solidFill>
            <a:schemeClr val="tx1"/>
          </a:solid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00"/>
              </a:solidFill>
            </a:endParaRPr>
          </a:p>
        </p:txBody>
      </p:sp>
      <p:cxnSp>
        <p:nvCxnSpPr>
          <p:cNvPr id="38" name="Straight Connector 37"/>
          <p:cNvCxnSpPr/>
          <p:nvPr/>
        </p:nvCxnSpPr>
        <p:spPr>
          <a:xfrm>
            <a:off x="1641511" y="2163255"/>
            <a:ext cx="310897" cy="2295"/>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802717" y="2154076"/>
            <a:ext cx="4606" cy="693039"/>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996687" y="2817282"/>
            <a:ext cx="1715692" cy="11474"/>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807323" y="2826462"/>
            <a:ext cx="0" cy="44749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1005899" y="2812693"/>
            <a:ext cx="0" cy="44749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696258" y="2826462"/>
            <a:ext cx="0" cy="44749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709971" y="3268217"/>
            <a:ext cx="558463" cy="538138"/>
          </a:xfrm>
          <a:prstGeom prst="ellipse">
            <a:avLst/>
          </a:prstGeom>
          <a:solidFill>
            <a:schemeClr val="tx1"/>
          </a:solid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00"/>
              </a:solidFill>
            </a:endParaRPr>
          </a:p>
        </p:txBody>
      </p:sp>
      <p:sp>
        <p:nvSpPr>
          <p:cNvPr id="34" name="Oval 33"/>
          <p:cNvSpPr/>
          <p:nvPr/>
        </p:nvSpPr>
        <p:spPr>
          <a:xfrm>
            <a:off x="2378453" y="3291165"/>
            <a:ext cx="558463" cy="538138"/>
          </a:xfrm>
          <a:prstGeom prst="ellipse">
            <a:avLst/>
          </a:prstGeom>
          <a:no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00"/>
              </a:solidFill>
            </a:endParaRPr>
          </a:p>
        </p:txBody>
      </p:sp>
      <p:sp>
        <p:nvSpPr>
          <p:cNvPr id="35" name="Rectangle 34"/>
          <p:cNvSpPr/>
          <p:nvPr/>
        </p:nvSpPr>
        <p:spPr>
          <a:xfrm>
            <a:off x="1521758" y="3279691"/>
            <a:ext cx="505496" cy="520927"/>
          </a:xfrm>
          <a:prstGeom prst="rect">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00"/>
              </a:solidFill>
            </a:endParaRPr>
          </a:p>
        </p:txBody>
      </p:sp>
      <p:sp>
        <p:nvSpPr>
          <p:cNvPr id="45" name="TextBox 44"/>
          <p:cNvSpPr txBox="1"/>
          <p:nvPr/>
        </p:nvSpPr>
        <p:spPr>
          <a:xfrm>
            <a:off x="513053" y="4152900"/>
            <a:ext cx="2579328" cy="1569660"/>
          </a:xfrm>
          <a:prstGeom prst="rect">
            <a:avLst/>
          </a:prstGeom>
          <a:noFill/>
        </p:spPr>
        <p:txBody>
          <a:bodyPr wrap="square" rtlCol="0">
            <a:spAutoFit/>
          </a:bodyPr>
          <a:lstStyle/>
          <a:p>
            <a:pPr algn="ctr"/>
            <a:r>
              <a:rPr lang="en-US" sz="2400" b="1" dirty="0" smtClean="0">
                <a:solidFill>
                  <a:srgbClr val="FFFF00"/>
                </a:solidFill>
              </a:rPr>
              <a:t>Dominant</a:t>
            </a:r>
          </a:p>
          <a:p>
            <a:r>
              <a:rPr lang="en-US" dirty="0" smtClean="0">
                <a:solidFill>
                  <a:srgbClr val="FFFF00"/>
                </a:solidFill>
              </a:rPr>
              <a:t>Cannot be recessive as two affected parents could not have an unaffected child.</a:t>
            </a:r>
            <a:endParaRPr lang="en-US" dirty="0">
              <a:solidFill>
                <a:srgbClr val="FFFF00"/>
              </a:solidFill>
            </a:endParaRPr>
          </a:p>
        </p:txBody>
      </p:sp>
      <p:sp>
        <p:nvSpPr>
          <p:cNvPr id="46" name="TextBox 45"/>
          <p:cNvSpPr txBox="1"/>
          <p:nvPr/>
        </p:nvSpPr>
        <p:spPr>
          <a:xfrm>
            <a:off x="3393642" y="4152900"/>
            <a:ext cx="2579328" cy="1569660"/>
          </a:xfrm>
          <a:prstGeom prst="rect">
            <a:avLst/>
          </a:prstGeom>
          <a:noFill/>
        </p:spPr>
        <p:txBody>
          <a:bodyPr wrap="square" rtlCol="0">
            <a:spAutoFit/>
          </a:bodyPr>
          <a:lstStyle/>
          <a:p>
            <a:pPr algn="ctr"/>
            <a:r>
              <a:rPr lang="en-US" sz="2400" b="1" dirty="0" smtClean="0">
                <a:solidFill>
                  <a:srgbClr val="FFFF00"/>
                </a:solidFill>
              </a:rPr>
              <a:t>Recessive</a:t>
            </a:r>
          </a:p>
          <a:p>
            <a:r>
              <a:rPr lang="en-US" dirty="0" smtClean="0">
                <a:solidFill>
                  <a:srgbClr val="FFFF00"/>
                </a:solidFill>
              </a:rPr>
              <a:t>Cannot be dominant as two unaffected parents could not have an affected child.</a:t>
            </a:r>
            <a:endParaRPr lang="en-US" dirty="0">
              <a:solidFill>
                <a:srgbClr val="FFFF00"/>
              </a:solidFill>
            </a:endParaRPr>
          </a:p>
        </p:txBody>
      </p:sp>
      <p:sp>
        <p:nvSpPr>
          <p:cNvPr id="47" name="TextBox 46"/>
          <p:cNvSpPr txBox="1"/>
          <p:nvPr/>
        </p:nvSpPr>
        <p:spPr>
          <a:xfrm>
            <a:off x="6472594" y="4152900"/>
            <a:ext cx="2579328" cy="1292662"/>
          </a:xfrm>
          <a:prstGeom prst="rect">
            <a:avLst/>
          </a:prstGeom>
          <a:noFill/>
        </p:spPr>
        <p:txBody>
          <a:bodyPr wrap="square" rtlCol="0">
            <a:spAutoFit/>
          </a:bodyPr>
          <a:lstStyle/>
          <a:p>
            <a:pPr algn="ctr"/>
            <a:r>
              <a:rPr lang="en-US" sz="2400" b="1" dirty="0" smtClean="0">
                <a:solidFill>
                  <a:srgbClr val="FFFF00"/>
                </a:solidFill>
              </a:rPr>
              <a:t>?</a:t>
            </a:r>
          </a:p>
          <a:p>
            <a:r>
              <a:rPr lang="en-US" dirty="0" smtClean="0">
                <a:solidFill>
                  <a:srgbClr val="FFFF00"/>
                </a:solidFill>
              </a:rPr>
              <a:t>Might be dominant or recessive.  More information is needed.</a:t>
            </a:r>
            <a:endParaRPr lang="en-US" dirty="0">
              <a:solidFill>
                <a:srgbClr val="FFFF00"/>
              </a:solidFill>
            </a:endParaRPr>
          </a:p>
        </p:txBody>
      </p:sp>
    </p:spTree>
    <p:extLst>
      <p:ext uri="{BB962C8B-B14F-4D97-AF65-F5344CB8AC3E}">
        <p14:creationId xmlns:p14="http://schemas.microsoft.com/office/powerpoint/2010/main" val="378537606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Pedigree Analysis </a:t>
            </a:r>
            <a:endParaRPr lang="en-US" dirty="0"/>
          </a:p>
        </p:txBody>
      </p:sp>
      <p:sp>
        <p:nvSpPr>
          <p:cNvPr id="5" name="Content Placeholder 4"/>
          <p:cNvSpPr>
            <a:spLocks noGrp="1"/>
          </p:cNvSpPr>
          <p:nvPr>
            <p:ph idx="1"/>
          </p:nvPr>
        </p:nvSpPr>
        <p:spPr>
          <a:xfrm>
            <a:off x="779463" y="1828800"/>
            <a:ext cx="7583487" cy="1587500"/>
          </a:xfrm>
        </p:spPr>
        <p:txBody>
          <a:bodyPr/>
          <a:lstStyle/>
          <a:p>
            <a:pPr marL="0" indent="0">
              <a:buNone/>
            </a:pPr>
            <a:r>
              <a:rPr lang="en-US" dirty="0" smtClean="0"/>
              <a:t>Hitchhiker’s </a:t>
            </a:r>
            <a:r>
              <a:rPr lang="en-US" dirty="0"/>
              <a:t>thumb is a genetic trait in humans that allows some people to bend their thumb in an unusual shape.</a:t>
            </a:r>
          </a:p>
          <a:p>
            <a:endParaRPr lang="en-US" dirty="0"/>
          </a:p>
        </p:txBody>
      </p:sp>
      <p:pic>
        <p:nvPicPr>
          <p:cNvPr id="6" name="Picture 5" descr="Macintosh HD:Users:meyercolis:Desktop:967097610.jpg"/>
          <p:cNvPicPr/>
          <p:nvPr/>
        </p:nvPicPr>
        <p:blipFill>
          <a:blip r:embed="rId2">
            <a:extLst>
              <a:ext uri="{28A0092B-C50C-407E-A947-70E740481C1C}">
                <a14:useLocalDpi xmlns:a14="http://schemas.microsoft.com/office/drawing/2010/main" val="0"/>
              </a:ext>
            </a:extLst>
          </a:blip>
          <a:srcRect/>
          <a:stretch>
            <a:fillRect/>
          </a:stretch>
        </p:blipFill>
        <p:spPr bwMode="auto">
          <a:xfrm>
            <a:off x="2501900" y="3106102"/>
            <a:ext cx="4178300" cy="2761298"/>
          </a:xfrm>
          <a:prstGeom prst="rect">
            <a:avLst/>
          </a:prstGeom>
          <a:noFill/>
          <a:ln>
            <a:noFill/>
          </a:ln>
        </p:spPr>
      </p:pic>
    </p:spTree>
    <p:extLst>
      <p:ext uri="{BB962C8B-B14F-4D97-AF65-F5344CB8AC3E}">
        <p14:creationId xmlns:p14="http://schemas.microsoft.com/office/powerpoint/2010/main" val="383317252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998" y="0"/>
            <a:ext cx="7583487" cy="1044388"/>
          </a:xfrm>
        </p:spPr>
        <p:txBody>
          <a:bodyPr/>
          <a:lstStyle/>
          <a:p>
            <a:r>
              <a:rPr lang="en-US" dirty="0" smtClean="0"/>
              <a:t>Pedigree Analysis - Answers</a:t>
            </a:r>
            <a:endParaRPr lang="en-US" dirty="0"/>
          </a:p>
        </p:txBody>
      </p:sp>
      <p:sp>
        <p:nvSpPr>
          <p:cNvPr id="3" name="Content Placeholder 2"/>
          <p:cNvSpPr>
            <a:spLocks noGrp="1"/>
          </p:cNvSpPr>
          <p:nvPr>
            <p:ph idx="1"/>
          </p:nvPr>
        </p:nvSpPr>
        <p:spPr>
          <a:xfrm>
            <a:off x="779463" y="2743342"/>
            <a:ext cx="7583487" cy="3720958"/>
          </a:xfrm>
        </p:spPr>
        <p:txBody>
          <a:bodyPr>
            <a:normAutofit/>
          </a:bodyPr>
          <a:lstStyle/>
          <a:p>
            <a:pPr marL="457200" lvl="0" indent="-457200">
              <a:buFont typeface="+mj-lt"/>
              <a:buAutoNum type="arabicPeriod"/>
            </a:pPr>
            <a:r>
              <a:rPr lang="en-US" dirty="0"/>
              <a:t>Is individual #3 a male or female</a:t>
            </a:r>
            <a:r>
              <a:rPr lang="en-US" dirty="0" smtClean="0"/>
              <a:t>?</a:t>
            </a:r>
            <a:r>
              <a:rPr lang="en-US" dirty="0"/>
              <a:t> </a:t>
            </a:r>
            <a:r>
              <a:rPr lang="en-US" dirty="0" smtClean="0"/>
              <a:t>    </a:t>
            </a:r>
            <a:r>
              <a:rPr lang="en-US" dirty="0" smtClean="0">
                <a:solidFill>
                  <a:srgbClr val="FFFF00"/>
                </a:solidFill>
              </a:rPr>
              <a:t>male</a:t>
            </a:r>
            <a:endParaRPr lang="en-US" dirty="0">
              <a:solidFill>
                <a:srgbClr val="FFFF00"/>
              </a:solidFill>
            </a:endParaRPr>
          </a:p>
          <a:p>
            <a:pPr marL="457200" lvl="0" indent="-457200">
              <a:buFont typeface="+mj-lt"/>
              <a:buAutoNum type="arabicPeriod"/>
            </a:pPr>
            <a:r>
              <a:rPr lang="en-US" dirty="0"/>
              <a:t>What is the relationship between individuals # 10 and #11</a:t>
            </a:r>
            <a:r>
              <a:rPr lang="en-US" dirty="0" smtClean="0"/>
              <a:t>?  </a:t>
            </a:r>
            <a:r>
              <a:rPr lang="en-US" dirty="0" smtClean="0">
                <a:solidFill>
                  <a:srgbClr val="FFFF00"/>
                </a:solidFill>
              </a:rPr>
              <a:t>siblings or brother/sister</a:t>
            </a:r>
            <a:endParaRPr lang="en-US" dirty="0">
              <a:solidFill>
                <a:srgbClr val="FFFF00"/>
              </a:solidFill>
            </a:endParaRPr>
          </a:p>
          <a:p>
            <a:pPr marL="457200" lvl="0" indent="-457200">
              <a:buFont typeface="+mj-lt"/>
              <a:buAutoNum type="arabicPeriod"/>
            </a:pPr>
            <a:r>
              <a:rPr lang="en-US" dirty="0" smtClean="0"/>
              <a:t>What </a:t>
            </a:r>
            <a:r>
              <a:rPr lang="en-US" dirty="0"/>
              <a:t>is the relationship between individuals # 8 and #9</a:t>
            </a:r>
            <a:r>
              <a:rPr lang="en-US" dirty="0" smtClean="0"/>
              <a:t>?  </a:t>
            </a:r>
            <a:r>
              <a:rPr lang="en-US" dirty="0" smtClean="0">
                <a:solidFill>
                  <a:srgbClr val="FFFF00"/>
                </a:solidFill>
              </a:rPr>
              <a:t>married couple or husband and wife</a:t>
            </a:r>
            <a:endParaRPr lang="en-US" dirty="0">
              <a:solidFill>
                <a:srgbClr val="FFFF00"/>
              </a:solidFill>
            </a:endParaRPr>
          </a:p>
          <a:p>
            <a:pPr marL="457200" lvl="0" indent="-457200">
              <a:buFont typeface="+mj-lt"/>
              <a:buAutoNum type="arabicPeriod"/>
            </a:pPr>
            <a:r>
              <a:rPr lang="en-US" dirty="0" smtClean="0"/>
              <a:t>How </a:t>
            </a:r>
            <a:r>
              <a:rPr lang="en-US" dirty="0"/>
              <a:t>many generations are represented in this chart</a:t>
            </a:r>
            <a:r>
              <a:rPr lang="en-US" dirty="0" smtClean="0"/>
              <a:t>? </a:t>
            </a:r>
            <a:r>
              <a:rPr lang="en-US" dirty="0" smtClean="0">
                <a:solidFill>
                  <a:srgbClr val="FFFF00"/>
                </a:solidFill>
              </a:rPr>
              <a:t>3</a:t>
            </a:r>
            <a:endParaRPr lang="en-US" dirty="0">
              <a:solidFill>
                <a:srgbClr val="FFFF00"/>
              </a:solidFill>
            </a:endParaRPr>
          </a:p>
          <a:p>
            <a:pPr marL="457200" lvl="0" indent="-457200">
              <a:buFont typeface="+mj-lt"/>
              <a:buAutoNum type="arabicPeriod"/>
            </a:pPr>
            <a:r>
              <a:rPr lang="en-US" dirty="0" smtClean="0"/>
              <a:t>Which </a:t>
            </a:r>
            <a:r>
              <a:rPr lang="en-US" dirty="0"/>
              <a:t>individuals have a hitchhiker’s thumb</a:t>
            </a:r>
            <a:r>
              <a:rPr lang="en-US" dirty="0" smtClean="0"/>
              <a:t>? </a:t>
            </a:r>
            <a:r>
              <a:rPr lang="en-US" dirty="0" smtClean="0">
                <a:solidFill>
                  <a:srgbClr val="FFFF00"/>
                </a:solidFill>
              </a:rPr>
              <a:t>5, 7, 12</a:t>
            </a:r>
            <a:endParaRPr lang="en-US" dirty="0">
              <a:solidFill>
                <a:srgbClr val="FFFF00"/>
              </a:solidFill>
            </a:endParaRPr>
          </a:p>
        </p:txBody>
      </p:sp>
      <p:sp>
        <p:nvSpPr>
          <p:cNvPr id="5" name="Rectangle 4"/>
          <p:cNvSpPr/>
          <p:nvPr/>
        </p:nvSpPr>
        <p:spPr>
          <a:xfrm>
            <a:off x="3183405" y="1144412"/>
            <a:ext cx="262028" cy="251919"/>
          </a:xfrm>
          <a:prstGeom prst="rect">
            <a:avLst/>
          </a:prstGeom>
          <a:solidFill>
            <a:srgbClr val="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a:effectLst/>
                <a:latin typeface="Cambria"/>
                <a:ea typeface="Times New Roman"/>
                <a:cs typeface="Times New Roman"/>
              </a:rPr>
              <a:t> </a:t>
            </a:r>
            <a:endParaRPr lang="en-US" sz="1200">
              <a:effectLst/>
              <a:latin typeface="Cambria"/>
              <a:ea typeface="ＭＳ 明朝"/>
              <a:cs typeface="Times New Roman"/>
            </a:endParaRPr>
          </a:p>
        </p:txBody>
      </p:sp>
      <p:sp>
        <p:nvSpPr>
          <p:cNvPr id="6" name="Oval 5"/>
          <p:cNvSpPr/>
          <p:nvPr/>
        </p:nvSpPr>
        <p:spPr>
          <a:xfrm>
            <a:off x="3818319" y="1144412"/>
            <a:ext cx="251951" cy="251919"/>
          </a:xfrm>
          <a:prstGeom prst="ellipse">
            <a:avLst/>
          </a:prstGeom>
          <a:solidFill>
            <a:srgbClr val="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a:effectLst/>
                <a:latin typeface="Cambria"/>
                <a:ea typeface="Times New Roman"/>
                <a:cs typeface="Times New Roman"/>
              </a:rPr>
              <a:t> </a:t>
            </a:r>
            <a:endParaRPr lang="en-US" sz="1200">
              <a:effectLst/>
              <a:latin typeface="Cambria"/>
              <a:ea typeface="ＭＳ 明朝"/>
              <a:cs typeface="Times New Roman"/>
            </a:endParaRPr>
          </a:p>
        </p:txBody>
      </p:sp>
      <p:sp>
        <p:nvSpPr>
          <p:cNvPr id="7" name="Rectangle 6"/>
          <p:cNvSpPr/>
          <p:nvPr/>
        </p:nvSpPr>
        <p:spPr>
          <a:xfrm>
            <a:off x="5496522" y="1144412"/>
            <a:ext cx="262028" cy="251919"/>
          </a:xfrm>
          <a:prstGeom prst="rect">
            <a:avLst/>
          </a:prstGeom>
          <a:solidFill>
            <a:srgbClr val="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a:effectLst/>
                <a:latin typeface="Cambria"/>
                <a:ea typeface="Times New Roman"/>
                <a:cs typeface="Times New Roman"/>
              </a:rPr>
              <a:t> </a:t>
            </a:r>
            <a:endParaRPr lang="en-US" sz="1200">
              <a:effectLst/>
              <a:latin typeface="Cambria"/>
              <a:ea typeface="ＭＳ 明朝"/>
              <a:cs typeface="Times New Roman"/>
            </a:endParaRPr>
          </a:p>
        </p:txBody>
      </p:sp>
      <p:sp>
        <p:nvSpPr>
          <p:cNvPr id="8" name="Oval 7"/>
          <p:cNvSpPr/>
          <p:nvPr/>
        </p:nvSpPr>
        <p:spPr>
          <a:xfrm>
            <a:off x="6143891" y="1144412"/>
            <a:ext cx="251951" cy="251919"/>
          </a:xfrm>
          <a:prstGeom prst="ellipse">
            <a:avLst/>
          </a:prstGeom>
          <a:solidFill>
            <a:schemeClr val="bg1"/>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a:effectLst/>
                <a:latin typeface="Cambria"/>
                <a:ea typeface="Times New Roman"/>
                <a:cs typeface="Times New Roman"/>
              </a:rPr>
              <a:t> </a:t>
            </a:r>
            <a:endParaRPr lang="en-US" sz="1200">
              <a:effectLst/>
              <a:latin typeface="Cambria"/>
              <a:ea typeface="ＭＳ 明朝"/>
              <a:cs typeface="Times New Roman"/>
            </a:endParaRPr>
          </a:p>
        </p:txBody>
      </p:sp>
      <p:cxnSp>
        <p:nvCxnSpPr>
          <p:cNvPr id="9" name="Straight Connector 8"/>
          <p:cNvCxnSpPr/>
          <p:nvPr/>
        </p:nvCxnSpPr>
        <p:spPr>
          <a:xfrm>
            <a:off x="3445433" y="1270372"/>
            <a:ext cx="372886" cy="0"/>
          </a:xfrm>
          <a:prstGeom prst="line">
            <a:avLst/>
          </a:prstGeom>
          <a:noFill/>
          <a:ln w="12700" cap="flat" cmpd="sng" algn="ctr">
            <a:solidFill>
              <a:sysClr val="windowText" lastClr="000000"/>
            </a:solidFill>
            <a:prstDash val="solid"/>
          </a:ln>
          <a:effectLst/>
        </p:spPr>
      </p:cxnSp>
      <p:cxnSp>
        <p:nvCxnSpPr>
          <p:cNvPr id="10" name="Straight Connector 9"/>
          <p:cNvCxnSpPr/>
          <p:nvPr/>
        </p:nvCxnSpPr>
        <p:spPr>
          <a:xfrm>
            <a:off x="5764396" y="1270604"/>
            <a:ext cx="372886" cy="0"/>
          </a:xfrm>
          <a:prstGeom prst="line">
            <a:avLst/>
          </a:prstGeom>
          <a:noFill/>
          <a:ln w="12700" cap="flat" cmpd="sng" algn="ctr">
            <a:solidFill>
              <a:sysClr val="windowText" lastClr="000000"/>
            </a:solidFill>
            <a:prstDash val="solid"/>
          </a:ln>
          <a:effectLst/>
        </p:spPr>
      </p:cxnSp>
      <p:sp>
        <p:nvSpPr>
          <p:cNvPr id="11" name="Rectangle 10"/>
          <p:cNvSpPr/>
          <p:nvPr/>
        </p:nvSpPr>
        <p:spPr>
          <a:xfrm>
            <a:off x="2732144" y="1717136"/>
            <a:ext cx="262028" cy="251919"/>
          </a:xfrm>
          <a:prstGeom prst="rect">
            <a:avLst/>
          </a:prstGeom>
          <a:solidFill>
            <a:srgbClr val="000000"/>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a:effectLst/>
                <a:latin typeface="Cambria"/>
                <a:ea typeface="Times New Roman"/>
                <a:cs typeface="Times New Roman"/>
              </a:rPr>
              <a:t> </a:t>
            </a:r>
            <a:endParaRPr lang="en-US" sz="1200">
              <a:effectLst/>
              <a:latin typeface="Cambria"/>
              <a:ea typeface="ＭＳ 明朝"/>
              <a:cs typeface="Times New Roman"/>
            </a:endParaRPr>
          </a:p>
        </p:txBody>
      </p:sp>
      <p:sp>
        <p:nvSpPr>
          <p:cNvPr id="12" name="Rectangle 11"/>
          <p:cNvSpPr/>
          <p:nvPr/>
        </p:nvSpPr>
        <p:spPr>
          <a:xfrm>
            <a:off x="3303901" y="1717136"/>
            <a:ext cx="262028" cy="251919"/>
          </a:xfrm>
          <a:prstGeom prst="rect">
            <a:avLst/>
          </a:prstGeom>
          <a:solidFill>
            <a:srgbClr val="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a:effectLst/>
                <a:latin typeface="Cambria"/>
                <a:ea typeface="Times New Roman"/>
                <a:cs typeface="Times New Roman"/>
              </a:rPr>
              <a:t> </a:t>
            </a:r>
            <a:endParaRPr lang="en-US" sz="1200">
              <a:effectLst/>
              <a:latin typeface="Cambria"/>
              <a:ea typeface="ＭＳ 明朝"/>
              <a:cs typeface="Times New Roman"/>
            </a:endParaRPr>
          </a:p>
        </p:txBody>
      </p:sp>
      <p:sp>
        <p:nvSpPr>
          <p:cNvPr id="13" name="Oval 12"/>
          <p:cNvSpPr/>
          <p:nvPr/>
        </p:nvSpPr>
        <p:spPr>
          <a:xfrm>
            <a:off x="3841797" y="1717136"/>
            <a:ext cx="251951" cy="251919"/>
          </a:xfrm>
          <a:prstGeom prst="ellipse">
            <a:avLst/>
          </a:prstGeom>
          <a:solidFill>
            <a:sysClr val="windowText" lastClr="000000"/>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a:effectLst/>
                <a:latin typeface="Cambria"/>
                <a:ea typeface="Times New Roman"/>
                <a:cs typeface="Times New Roman"/>
              </a:rPr>
              <a:t> </a:t>
            </a:r>
            <a:endParaRPr lang="en-US" sz="1200">
              <a:effectLst/>
              <a:latin typeface="Cambria"/>
              <a:ea typeface="ＭＳ 明朝"/>
              <a:cs typeface="Times New Roman"/>
            </a:endParaRPr>
          </a:p>
        </p:txBody>
      </p:sp>
      <p:sp>
        <p:nvSpPr>
          <p:cNvPr id="14" name="Oval 13"/>
          <p:cNvSpPr/>
          <p:nvPr/>
        </p:nvSpPr>
        <p:spPr>
          <a:xfrm>
            <a:off x="4378082" y="1717136"/>
            <a:ext cx="251951" cy="251919"/>
          </a:xfrm>
          <a:prstGeom prst="ellipse">
            <a:avLst/>
          </a:prstGeom>
          <a:solidFill>
            <a:srgbClr val="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a:effectLst/>
                <a:latin typeface="Cambria"/>
                <a:ea typeface="Times New Roman"/>
                <a:cs typeface="Times New Roman"/>
              </a:rPr>
              <a:t> </a:t>
            </a:r>
            <a:endParaRPr lang="en-US" sz="1200">
              <a:effectLst/>
              <a:latin typeface="Cambria"/>
              <a:ea typeface="ＭＳ 明朝"/>
              <a:cs typeface="Times New Roman"/>
            </a:endParaRPr>
          </a:p>
        </p:txBody>
      </p:sp>
      <p:sp>
        <p:nvSpPr>
          <p:cNvPr id="15" name="Rectangle 14"/>
          <p:cNvSpPr/>
          <p:nvPr/>
        </p:nvSpPr>
        <p:spPr>
          <a:xfrm>
            <a:off x="5300277" y="1717136"/>
            <a:ext cx="262028" cy="251919"/>
          </a:xfrm>
          <a:prstGeom prst="rect">
            <a:avLst/>
          </a:prstGeom>
          <a:solidFill>
            <a:srgbClr val="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a:effectLst/>
                <a:latin typeface="Cambria"/>
                <a:ea typeface="Times New Roman"/>
                <a:cs typeface="Times New Roman"/>
              </a:rPr>
              <a:t> </a:t>
            </a:r>
            <a:endParaRPr lang="en-US" sz="1200">
              <a:effectLst/>
              <a:latin typeface="Cambria"/>
              <a:ea typeface="ＭＳ 明朝"/>
              <a:cs typeface="Times New Roman"/>
            </a:endParaRPr>
          </a:p>
        </p:txBody>
      </p:sp>
      <p:sp>
        <p:nvSpPr>
          <p:cNvPr id="16" name="Rectangle 15"/>
          <p:cNvSpPr/>
          <p:nvPr/>
        </p:nvSpPr>
        <p:spPr>
          <a:xfrm>
            <a:off x="5858323" y="1709513"/>
            <a:ext cx="262028" cy="251919"/>
          </a:xfrm>
          <a:prstGeom prst="rect">
            <a:avLst/>
          </a:prstGeom>
          <a:solidFill>
            <a:srgbClr val="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a:effectLst/>
                <a:latin typeface="Cambria"/>
                <a:ea typeface="Times New Roman"/>
                <a:cs typeface="Times New Roman"/>
              </a:rPr>
              <a:t> </a:t>
            </a:r>
            <a:endParaRPr lang="en-US" sz="1200">
              <a:effectLst/>
              <a:latin typeface="Cambria"/>
              <a:ea typeface="ＭＳ 明朝"/>
              <a:cs typeface="Times New Roman"/>
            </a:endParaRPr>
          </a:p>
        </p:txBody>
      </p:sp>
      <p:sp>
        <p:nvSpPr>
          <p:cNvPr id="17" name="Oval 16"/>
          <p:cNvSpPr/>
          <p:nvPr/>
        </p:nvSpPr>
        <p:spPr>
          <a:xfrm>
            <a:off x="6434206" y="1709513"/>
            <a:ext cx="251951" cy="251919"/>
          </a:xfrm>
          <a:prstGeom prst="ellipse">
            <a:avLst/>
          </a:prstGeom>
          <a:solidFill>
            <a:srgbClr val="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a:effectLst/>
                <a:latin typeface="Cambria"/>
                <a:ea typeface="Times New Roman"/>
                <a:cs typeface="Times New Roman"/>
              </a:rPr>
              <a:t> </a:t>
            </a:r>
            <a:endParaRPr lang="en-US" sz="1200">
              <a:effectLst/>
              <a:latin typeface="Cambria"/>
              <a:ea typeface="ＭＳ 明朝"/>
              <a:cs typeface="Times New Roman"/>
            </a:endParaRPr>
          </a:p>
        </p:txBody>
      </p:sp>
      <p:cxnSp>
        <p:nvCxnSpPr>
          <p:cNvPr id="18" name="Straight Connector 17"/>
          <p:cNvCxnSpPr/>
          <p:nvPr/>
        </p:nvCxnSpPr>
        <p:spPr>
          <a:xfrm>
            <a:off x="2856328" y="1565443"/>
            <a:ext cx="1640286" cy="0"/>
          </a:xfrm>
          <a:prstGeom prst="line">
            <a:avLst/>
          </a:prstGeom>
          <a:noFill/>
          <a:ln w="12700" cap="flat" cmpd="sng" algn="ctr">
            <a:solidFill>
              <a:srgbClr val="000000"/>
            </a:solidFill>
            <a:prstDash val="solid"/>
          </a:ln>
          <a:effectLst/>
        </p:spPr>
      </p:cxnSp>
      <p:cxnSp>
        <p:nvCxnSpPr>
          <p:cNvPr id="19" name="Straight Connector 18"/>
          <p:cNvCxnSpPr/>
          <p:nvPr/>
        </p:nvCxnSpPr>
        <p:spPr>
          <a:xfrm>
            <a:off x="5427873" y="1565443"/>
            <a:ext cx="1130210" cy="0"/>
          </a:xfrm>
          <a:prstGeom prst="line">
            <a:avLst/>
          </a:prstGeom>
          <a:noFill/>
          <a:ln w="12700" cap="flat" cmpd="sng" algn="ctr">
            <a:solidFill>
              <a:srgbClr val="000000"/>
            </a:solidFill>
            <a:prstDash val="solid"/>
          </a:ln>
          <a:effectLst/>
        </p:spPr>
      </p:cxnSp>
      <p:cxnSp>
        <p:nvCxnSpPr>
          <p:cNvPr id="20" name="Straight Connector 19"/>
          <p:cNvCxnSpPr/>
          <p:nvPr/>
        </p:nvCxnSpPr>
        <p:spPr>
          <a:xfrm>
            <a:off x="3650015" y="1270372"/>
            <a:ext cx="0" cy="295071"/>
          </a:xfrm>
          <a:prstGeom prst="line">
            <a:avLst/>
          </a:prstGeom>
          <a:noFill/>
          <a:ln w="12700" cap="flat" cmpd="sng" algn="ctr">
            <a:solidFill>
              <a:srgbClr val="000000"/>
            </a:solidFill>
            <a:prstDash val="solid"/>
          </a:ln>
          <a:effectLst/>
        </p:spPr>
      </p:cxnSp>
      <p:cxnSp>
        <p:nvCxnSpPr>
          <p:cNvPr id="21" name="Straight Connector 20"/>
          <p:cNvCxnSpPr/>
          <p:nvPr/>
        </p:nvCxnSpPr>
        <p:spPr>
          <a:xfrm>
            <a:off x="5986628" y="1270372"/>
            <a:ext cx="0" cy="295071"/>
          </a:xfrm>
          <a:prstGeom prst="line">
            <a:avLst/>
          </a:prstGeom>
          <a:noFill/>
          <a:ln w="12700" cap="flat" cmpd="sng" algn="ctr">
            <a:solidFill>
              <a:srgbClr val="000000"/>
            </a:solidFill>
            <a:prstDash val="solid"/>
          </a:ln>
          <a:effectLst/>
        </p:spPr>
      </p:cxnSp>
      <p:cxnSp>
        <p:nvCxnSpPr>
          <p:cNvPr id="22" name="Straight Connector 21"/>
          <p:cNvCxnSpPr/>
          <p:nvPr/>
        </p:nvCxnSpPr>
        <p:spPr>
          <a:xfrm>
            <a:off x="2862678" y="1565443"/>
            <a:ext cx="0" cy="152355"/>
          </a:xfrm>
          <a:prstGeom prst="line">
            <a:avLst/>
          </a:prstGeom>
          <a:noFill/>
          <a:ln w="12700" cap="flat" cmpd="sng" algn="ctr">
            <a:solidFill>
              <a:srgbClr val="000000"/>
            </a:solidFill>
            <a:prstDash val="solid"/>
          </a:ln>
          <a:effectLst/>
        </p:spPr>
      </p:cxnSp>
      <p:cxnSp>
        <p:nvCxnSpPr>
          <p:cNvPr id="23" name="Straight Connector 22"/>
          <p:cNvCxnSpPr/>
          <p:nvPr/>
        </p:nvCxnSpPr>
        <p:spPr>
          <a:xfrm>
            <a:off x="3441200" y="1565443"/>
            <a:ext cx="0" cy="152355"/>
          </a:xfrm>
          <a:prstGeom prst="line">
            <a:avLst/>
          </a:prstGeom>
          <a:noFill/>
          <a:ln w="12700" cap="flat" cmpd="sng" algn="ctr">
            <a:solidFill>
              <a:srgbClr val="000000"/>
            </a:solidFill>
            <a:prstDash val="solid"/>
          </a:ln>
          <a:effectLst/>
        </p:spPr>
      </p:cxnSp>
      <p:cxnSp>
        <p:nvCxnSpPr>
          <p:cNvPr id="24" name="Straight Connector 23"/>
          <p:cNvCxnSpPr/>
          <p:nvPr/>
        </p:nvCxnSpPr>
        <p:spPr>
          <a:xfrm>
            <a:off x="3965374" y="1565443"/>
            <a:ext cx="0" cy="152355"/>
          </a:xfrm>
          <a:prstGeom prst="line">
            <a:avLst/>
          </a:prstGeom>
          <a:noFill/>
          <a:ln w="12700" cap="flat" cmpd="sng" algn="ctr">
            <a:solidFill>
              <a:srgbClr val="000000"/>
            </a:solidFill>
            <a:prstDash val="solid"/>
          </a:ln>
          <a:effectLst/>
        </p:spPr>
      </p:cxnSp>
      <p:cxnSp>
        <p:nvCxnSpPr>
          <p:cNvPr id="25" name="Straight Connector 24"/>
          <p:cNvCxnSpPr/>
          <p:nvPr/>
        </p:nvCxnSpPr>
        <p:spPr>
          <a:xfrm>
            <a:off x="4496614" y="1565443"/>
            <a:ext cx="0" cy="152355"/>
          </a:xfrm>
          <a:prstGeom prst="line">
            <a:avLst/>
          </a:prstGeom>
          <a:noFill/>
          <a:ln w="12700" cap="flat" cmpd="sng" algn="ctr">
            <a:solidFill>
              <a:srgbClr val="000000"/>
            </a:solidFill>
            <a:prstDash val="solid"/>
          </a:ln>
          <a:effectLst/>
        </p:spPr>
      </p:cxnSp>
      <p:cxnSp>
        <p:nvCxnSpPr>
          <p:cNvPr id="26" name="Straight Connector 25"/>
          <p:cNvCxnSpPr/>
          <p:nvPr/>
        </p:nvCxnSpPr>
        <p:spPr>
          <a:xfrm>
            <a:off x="5427873" y="1565443"/>
            <a:ext cx="0" cy="152355"/>
          </a:xfrm>
          <a:prstGeom prst="line">
            <a:avLst/>
          </a:prstGeom>
          <a:noFill/>
          <a:ln w="12700" cap="flat" cmpd="sng" algn="ctr">
            <a:solidFill>
              <a:srgbClr val="000000"/>
            </a:solidFill>
            <a:prstDash val="solid"/>
          </a:ln>
          <a:effectLst/>
        </p:spPr>
      </p:cxnSp>
      <p:cxnSp>
        <p:nvCxnSpPr>
          <p:cNvPr id="27" name="Straight Connector 26"/>
          <p:cNvCxnSpPr/>
          <p:nvPr/>
        </p:nvCxnSpPr>
        <p:spPr>
          <a:xfrm>
            <a:off x="5986628" y="1561211"/>
            <a:ext cx="0" cy="152355"/>
          </a:xfrm>
          <a:prstGeom prst="line">
            <a:avLst/>
          </a:prstGeom>
          <a:noFill/>
          <a:ln w="12700" cap="flat" cmpd="sng" algn="ctr">
            <a:solidFill>
              <a:srgbClr val="000000"/>
            </a:solidFill>
            <a:prstDash val="solid"/>
          </a:ln>
          <a:effectLst/>
        </p:spPr>
      </p:cxnSp>
      <p:cxnSp>
        <p:nvCxnSpPr>
          <p:cNvPr id="28" name="Straight Connector 27"/>
          <p:cNvCxnSpPr/>
          <p:nvPr/>
        </p:nvCxnSpPr>
        <p:spPr>
          <a:xfrm>
            <a:off x="6558083" y="1561211"/>
            <a:ext cx="0" cy="152355"/>
          </a:xfrm>
          <a:prstGeom prst="line">
            <a:avLst/>
          </a:prstGeom>
          <a:noFill/>
          <a:ln w="12700" cap="flat" cmpd="sng" algn="ctr">
            <a:solidFill>
              <a:srgbClr val="000000"/>
            </a:solidFill>
            <a:prstDash val="solid"/>
          </a:ln>
          <a:effectLst/>
        </p:spPr>
      </p:cxnSp>
      <p:cxnSp>
        <p:nvCxnSpPr>
          <p:cNvPr id="29" name="Straight Connector 28"/>
          <p:cNvCxnSpPr/>
          <p:nvPr/>
        </p:nvCxnSpPr>
        <p:spPr>
          <a:xfrm>
            <a:off x="4630032" y="1841934"/>
            <a:ext cx="670244" cy="1162"/>
          </a:xfrm>
          <a:prstGeom prst="line">
            <a:avLst/>
          </a:prstGeom>
          <a:noFill/>
          <a:ln w="12700" cap="flat" cmpd="sng" algn="ctr">
            <a:solidFill>
              <a:sysClr val="windowText" lastClr="000000"/>
            </a:solidFill>
            <a:prstDash val="solid"/>
          </a:ln>
          <a:effectLst/>
        </p:spPr>
      </p:cxnSp>
      <p:cxnSp>
        <p:nvCxnSpPr>
          <p:cNvPr id="30" name="Straight Connector 29"/>
          <p:cNvCxnSpPr/>
          <p:nvPr/>
        </p:nvCxnSpPr>
        <p:spPr>
          <a:xfrm>
            <a:off x="4945311" y="1843095"/>
            <a:ext cx="0" cy="295071"/>
          </a:xfrm>
          <a:prstGeom prst="line">
            <a:avLst/>
          </a:prstGeom>
          <a:noFill/>
          <a:ln w="12700" cap="flat" cmpd="sng" algn="ctr">
            <a:solidFill>
              <a:srgbClr val="000000"/>
            </a:solidFill>
            <a:prstDash val="solid"/>
          </a:ln>
          <a:effectLst/>
        </p:spPr>
      </p:cxnSp>
      <p:sp>
        <p:nvSpPr>
          <p:cNvPr id="31" name="Oval 30"/>
          <p:cNvSpPr/>
          <p:nvPr/>
        </p:nvSpPr>
        <p:spPr>
          <a:xfrm>
            <a:off x="5396529" y="2287192"/>
            <a:ext cx="251951" cy="251919"/>
          </a:xfrm>
          <a:prstGeom prst="ellipse">
            <a:avLst/>
          </a:prstGeom>
          <a:solidFill>
            <a:srgbClr val="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a:effectLst/>
                <a:latin typeface="Cambria"/>
                <a:ea typeface="Times New Roman"/>
                <a:cs typeface="Times New Roman"/>
              </a:rPr>
              <a:t> </a:t>
            </a:r>
            <a:endParaRPr lang="en-US" sz="1200">
              <a:effectLst/>
              <a:latin typeface="Cambria"/>
              <a:ea typeface="ＭＳ 明朝"/>
              <a:cs typeface="Times New Roman"/>
            </a:endParaRPr>
          </a:p>
        </p:txBody>
      </p:sp>
      <p:cxnSp>
        <p:nvCxnSpPr>
          <p:cNvPr id="32" name="Straight Connector 31"/>
          <p:cNvCxnSpPr/>
          <p:nvPr/>
        </p:nvCxnSpPr>
        <p:spPr>
          <a:xfrm>
            <a:off x="4390196" y="2143121"/>
            <a:ext cx="1130210" cy="0"/>
          </a:xfrm>
          <a:prstGeom prst="line">
            <a:avLst/>
          </a:prstGeom>
          <a:noFill/>
          <a:ln w="12700" cap="flat" cmpd="sng" algn="ctr">
            <a:solidFill>
              <a:srgbClr val="000000"/>
            </a:solidFill>
            <a:prstDash val="solid"/>
          </a:ln>
          <a:effectLst/>
        </p:spPr>
      </p:cxnSp>
      <p:cxnSp>
        <p:nvCxnSpPr>
          <p:cNvPr id="33" name="Straight Connector 32"/>
          <p:cNvCxnSpPr/>
          <p:nvPr/>
        </p:nvCxnSpPr>
        <p:spPr>
          <a:xfrm>
            <a:off x="4390196" y="2143121"/>
            <a:ext cx="0" cy="152355"/>
          </a:xfrm>
          <a:prstGeom prst="line">
            <a:avLst/>
          </a:prstGeom>
          <a:noFill/>
          <a:ln w="12700" cap="flat" cmpd="sng" algn="ctr">
            <a:solidFill>
              <a:srgbClr val="000000"/>
            </a:solidFill>
            <a:prstDash val="solid"/>
          </a:ln>
          <a:effectLst/>
        </p:spPr>
      </p:cxnSp>
      <p:cxnSp>
        <p:nvCxnSpPr>
          <p:cNvPr id="34" name="Straight Connector 33"/>
          <p:cNvCxnSpPr/>
          <p:nvPr/>
        </p:nvCxnSpPr>
        <p:spPr>
          <a:xfrm>
            <a:off x="4946834" y="2138890"/>
            <a:ext cx="0" cy="152355"/>
          </a:xfrm>
          <a:prstGeom prst="line">
            <a:avLst/>
          </a:prstGeom>
          <a:noFill/>
          <a:ln w="12700" cap="flat" cmpd="sng" algn="ctr">
            <a:solidFill>
              <a:srgbClr val="000000"/>
            </a:solidFill>
            <a:prstDash val="solid"/>
          </a:ln>
          <a:effectLst/>
        </p:spPr>
      </p:cxnSp>
      <p:cxnSp>
        <p:nvCxnSpPr>
          <p:cNvPr id="35" name="Straight Connector 34"/>
          <p:cNvCxnSpPr/>
          <p:nvPr/>
        </p:nvCxnSpPr>
        <p:spPr>
          <a:xfrm>
            <a:off x="5520405" y="2138890"/>
            <a:ext cx="0" cy="152355"/>
          </a:xfrm>
          <a:prstGeom prst="line">
            <a:avLst/>
          </a:prstGeom>
          <a:noFill/>
          <a:ln w="12700" cap="flat" cmpd="sng" algn="ctr">
            <a:solidFill>
              <a:srgbClr val="000000"/>
            </a:solidFill>
            <a:prstDash val="solid"/>
          </a:ln>
          <a:effectLst/>
        </p:spPr>
      </p:cxnSp>
      <p:sp>
        <p:nvSpPr>
          <p:cNvPr id="36" name="Oval 35"/>
          <p:cNvSpPr/>
          <p:nvPr/>
        </p:nvSpPr>
        <p:spPr>
          <a:xfrm>
            <a:off x="4819335" y="2295476"/>
            <a:ext cx="251951" cy="251919"/>
          </a:xfrm>
          <a:prstGeom prst="ellipse">
            <a:avLst/>
          </a:prstGeom>
          <a:solidFill>
            <a:srgbClr val="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a:effectLst/>
                <a:latin typeface="Cambria"/>
                <a:ea typeface="Times New Roman"/>
                <a:cs typeface="Times New Roman"/>
              </a:rPr>
              <a:t> </a:t>
            </a:r>
            <a:endParaRPr lang="en-US" sz="1200">
              <a:effectLst/>
              <a:latin typeface="Cambria"/>
              <a:ea typeface="ＭＳ 明朝"/>
              <a:cs typeface="Times New Roman"/>
            </a:endParaRPr>
          </a:p>
        </p:txBody>
      </p:sp>
      <p:sp>
        <p:nvSpPr>
          <p:cNvPr id="37" name="Rectangle 36"/>
          <p:cNvSpPr/>
          <p:nvPr/>
        </p:nvSpPr>
        <p:spPr>
          <a:xfrm>
            <a:off x="4259181" y="2295476"/>
            <a:ext cx="262028" cy="251919"/>
          </a:xfrm>
          <a:prstGeom prst="rect">
            <a:avLst/>
          </a:prstGeom>
          <a:solidFill>
            <a:srgbClr val="000000"/>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a:effectLst/>
                <a:latin typeface="Cambria"/>
                <a:ea typeface="Times New Roman"/>
                <a:cs typeface="Times New Roman"/>
              </a:rPr>
              <a:t> </a:t>
            </a:r>
            <a:endParaRPr lang="en-US" sz="1200">
              <a:effectLst/>
              <a:latin typeface="Cambria"/>
              <a:ea typeface="ＭＳ 明朝"/>
              <a:cs typeface="Times New Roman"/>
            </a:endParaRPr>
          </a:p>
        </p:txBody>
      </p:sp>
      <p:sp>
        <p:nvSpPr>
          <p:cNvPr id="38" name="Text Box 106"/>
          <p:cNvSpPr txBox="1"/>
          <p:nvPr/>
        </p:nvSpPr>
        <p:spPr>
          <a:xfrm>
            <a:off x="3192491" y="1335636"/>
            <a:ext cx="267314" cy="269795"/>
          </a:xfrm>
          <a:prstGeom prst="rect">
            <a:avLst/>
          </a:prstGeom>
          <a:noFill/>
        </p:spPr>
        <p:txBody>
          <a:bodyPr wrap="none" rtlCol="0">
            <a:spAutoFit/>
          </a:bodyPr>
          <a:lstStyle/>
          <a:p>
            <a:pPr marL="0" marR="0">
              <a:spcBef>
                <a:spcPts val="0"/>
              </a:spcBef>
              <a:spcAft>
                <a:spcPts val="0"/>
              </a:spcAft>
            </a:pPr>
            <a:r>
              <a:rPr lang="en-US" sz="1200" kern="1200">
                <a:solidFill>
                  <a:srgbClr val="000000"/>
                </a:solidFill>
                <a:effectLst/>
                <a:latin typeface="Cambria"/>
                <a:ea typeface="ＭＳ 明朝"/>
                <a:cs typeface="Times New Roman"/>
              </a:rPr>
              <a:t>1</a:t>
            </a:r>
            <a:endParaRPr lang="en-US" sz="1200">
              <a:effectLst/>
              <a:latin typeface="Times New Roman"/>
              <a:ea typeface="ＭＳ 明朝"/>
            </a:endParaRPr>
          </a:p>
        </p:txBody>
      </p:sp>
      <p:sp>
        <p:nvSpPr>
          <p:cNvPr id="39" name="Text Box 107"/>
          <p:cNvSpPr txBox="1"/>
          <p:nvPr/>
        </p:nvSpPr>
        <p:spPr>
          <a:xfrm>
            <a:off x="3827766" y="1335636"/>
            <a:ext cx="267314" cy="269795"/>
          </a:xfrm>
          <a:prstGeom prst="rect">
            <a:avLst/>
          </a:prstGeom>
          <a:noFill/>
        </p:spPr>
        <p:txBody>
          <a:bodyPr wrap="none" rtlCol="0">
            <a:spAutoFit/>
          </a:bodyPr>
          <a:lstStyle/>
          <a:p>
            <a:pPr marL="0" marR="0">
              <a:spcBef>
                <a:spcPts val="0"/>
              </a:spcBef>
              <a:spcAft>
                <a:spcPts val="0"/>
              </a:spcAft>
            </a:pPr>
            <a:r>
              <a:rPr lang="en-US" sz="1200" kern="1200">
                <a:solidFill>
                  <a:srgbClr val="000000"/>
                </a:solidFill>
                <a:effectLst/>
                <a:latin typeface="Cambria"/>
                <a:ea typeface="ＭＳ 明朝"/>
                <a:cs typeface="Times New Roman"/>
              </a:rPr>
              <a:t>2</a:t>
            </a:r>
            <a:endParaRPr lang="en-US" sz="1200">
              <a:effectLst/>
              <a:latin typeface="Times New Roman"/>
              <a:ea typeface="ＭＳ 明朝"/>
            </a:endParaRPr>
          </a:p>
        </p:txBody>
      </p:sp>
      <p:sp>
        <p:nvSpPr>
          <p:cNvPr id="40" name="Text Box 108"/>
          <p:cNvSpPr txBox="1"/>
          <p:nvPr/>
        </p:nvSpPr>
        <p:spPr>
          <a:xfrm>
            <a:off x="5508687" y="1335636"/>
            <a:ext cx="267314" cy="269795"/>
          </a:xfrm>
          <a:prstGeom prst="rect">
            <a:avLst/>
          </a:prstGeom>
          <a:noFill/>
        </p:spPr>
        <p:txBody>
          <a:bodyPr wrap="none" rtlCol="0">
            <a:spAutoFit/>
          </a:bodyPr>
          <a:lstStyle/>
          <a:p>
            <a:pPr marL="0" marR="0">
              <a:spcBef>
                <a:spcPts val="0"/>
              </a:spcBef>
              <a:spcAft>
                <a:spcPts val="0"/>
              </a:spcAft>
            </a:pPr>
            <a:r>
              <a:rPr lang="en-US" sz="1200" kern="1200">
                <a:solidFill>
                  <a:srgbClr val="000000"/>
                </a:solidFill>
                <a:effectLst/>
                <a:latin typeface="Cambria"/>
                <a:ea typeface="ＭＳ 明朝"/>
                <a:cs typeface="Times New Roman"/>
              </a:rPr>
              <a:t>3</a:t>
            </a:r>
            <a:endParaRPr lang="en-US" sz="1200">
              <a:effectLst/>
              <a:latin typeface="Times New Roman"/>
              <a:ea typeface="ＭＳ 明朝"/>
            </a:endParaRPr>
          </a:p>
        </p:txBody>
      </p:sp>
      <p:sp>
        <p:nvSpPr>
          <p:cNvPr id="41" name="Text Box 109"/>
          <p:cNvSpPr txBox="1"/>
          <p:nvPr/>
        </p:nvSpPr>
        <p:spPr>
          <a:xfrm>
            <a:off x="6137013" y="1335636"/>
            <a:ext cx="267314" cy="269795"/>
          </a:xfrm>
          <a:prstGeom prst="rect">
            <a:avLst/>
          </a:prstGeom>
          <a:noFill/>
        </p:spPr>
        <p:txBody>
          <a:bodyPr wrap="none" rtlCol="0">
            <a:spAutoFit/>
          </a:bodyPr>
          <a:lstStyle/>
          <a:p>
            <a:pPr marL="0" marR="0">
              <a:spcBef>
                <a:spcPts val="0"/>
              </a:spcBef>
              <a:spcAft>
                <a:spcPts val="0"/>
              </a:spcAft>
            </a:pPr>
            <a:r>
              <a:rPr lang="en-US" sz="1200" kern="1200">
                <a:solidFill>
                  <a:srgbClr val="000000"/>
                </a:solidFill>
                <a:effectLst/>
                <a:latin typeface="Cambria"/>
                <a:ea typeface="ＭＳ 明朝"/>
                <a:cs typeface="Times New Roman"/>
              </a:rPr>
              <a:t>4</a:t>
            </a:r>
            <a:endParaRPr lang="en-US" sz="1200">
              <a:effectLst/>
              <a:latin typeface="Times New Roman"/>
              <a:ea typeface="ＭＳ 明朝"/>
            </a:endParaRPr>
          </a:p>
        </p:txBody>
      </p:sp>
      <p:sp>
        <p:nvSpPr>
          <p:cNvPr id="42" name="Text Box 110"/>
          <p:cNvSpPr txBox="1"/>
          <p:nvPr/>
        </p:nvSpPr>
        <p:spPr>
          <a:xfrm>
            <a:off x="2737856" y="1898143"/>
            <a:ext cx="267314" cy="269795"/>
          </a:xfrm>
          <a:prstGeom prst="rect">
            <a:avLst/>
          </a:prstGeom>
          <a:noFill/>
        </p:spPr>
        <p:txBody>
          <a:bodyPr wrap="none" rtlCol="0">
            <a:spAutoFit/>
          </a:bodyPr>
          <a:lstStyle/>
          <a:p>
            <a:pPr marL="0" marR="0">
              <a:spcBef>
                <a:spcPts val="0"/>
              </a:spcBef>
              <a:spcAft>
                <a:spcPts val="0"/>
              </a:spcAft>
            </a:pPr>
            <a:r>
              <a:rPr lang="en-US" sz="1200" kern="1200">
                <a:solidFill>
                  <a:srgbClr val="000000"/>
                </a:solidFill>
                <a:effectLst/>
                <a:latin typeface="Cambria"/>
                <a:ea typeface="ＭＳ 明朝"/>
                <a:cs typeface="Times New Roman"/>
              </a:rPr>
              <a:t>5</a:t>
            </a:r>
            <a:endParaRPr lang="en-US" sz="1200">
              <a:effectLst/>
              <a:latin typeface="Times New Roman"/>
              <a:ea typeface="ＭＳ 明朝"/>
            </a:endParaRPr>
          </a:p>
        </p:txBody>
      </p:sp>
      <p:sp>
        <p:nvSpPr>
          <p:cNvPr id="43" name="Text Box 111"/>
          <p:cNvSpPr txBox="1"/>
          <p:nvPr/>
        </p:nvSpPr>
        <p:spPr>
          <a:xfrm>
            <a:off x="3316554" y="1898143"/>
            <a:ext cx="267314" cy="269795"/>
          </a:xfrm>
          <a:prstGeom prst="rect">
            <a:avLst/>
          </a:prstGeom>
          <a:noFill/>
        </p:spPr>
        <p:txBody>
          <a:bodyPr wrap="none" rtlCol="0">
            <a:spAutoFit/>
          </a:bodyPr>
          <a:lstStyle/>
          <a:p>
            <a:pPr marL="0" marR="0">
              <a:spcBef>
                <a:spcPts val="0"/>
              </a:spcBef>
              <a:spcAft>
                <a:spcPts val="0"/>
              </a:spcAft>
            </a:pPr>
            <a:r>
              <a:rPr lang="en-US" sz="1200" kern="1200">
                <a:solidFill>
                  <a:srgbClr val="000000"/>
                </a:solidFill>
                <a:effectLst/>
                <a:latin typeface="Cambria"/>
                <a:ea typeface="ＭＳ 明朝"/>
                <a:cs typeface="Times New Roman"/>
              </a:rPr>
              <a:t>6</a:t>
            </a:r>
            <a:endParaRPr lang="en-US" sz="1200">
              <a:effectLst/>
              <a:latin typeface="Times New Roman"/>
              <a:ea typeface="ＭＳ 明朝"/>
            </a:endParaRPr>
          </a:p>
        </p:txBody>
      </p:sp>
      <p:sp>
        <p:nvSpPr>
          <p:cNvPr id="44" name="Text Box 112"/>
          <p:cNvSpPr txBox="1"/>
          <p:nvPr/>
        </p:nvSpPr>
        <p:spPr>
          <a:xfrm>
            <a:off x="3844017" y="1898143"/>
            <a:ext cx="267314" cy="269795"/>
          </a:xfrm>
          <a:prstGeom prst="rect">
            <a:avLst/>
          </a:prstGeom>
          <a:noFill/>
        </p:spPr>
        <p:txBody>
          <a:bodyPr wrap="none" rtlCol="0">
            <a:spAutoFit/>
          </a:bodyPr>
          <a:lstStyle/>
          <a:p>
            <a:pPr marL="0" marR="0">
              <a:spcBef>
                <a:spcPts val="0"/>
              </a:spcBef>
              <a:spcAft>
                <a:spcPts val="0"/>
              </a:spcAft>
            </a:pPr>
            <a:r>
              <a:rPr lang="en-US" sz="1200" kern="1200">
                <a:solidFill>
                  <a:srgbClr val="000000"/>
                </a:solidFill>
                <a:effectLst/>
                <a:latin typeface="Cambria"/>
                <a:ea typeface="ＭＳ 明朝"/>
                <a:cs typeface="Times New Roman"/>
              </a:rPr>
              <a:t>7</a:t>
            </a:r>
            <a:endParaRPr lang="en-US" sz="1200">
              <a:effectLst/>
              <a:latin typeface="Times New Roman"/>
              <a:ea typeface="ＭＳ 明朝"/>
            </a:endParaRPr>
          </a:p>
        </p:txBody>
      </p:sp>
      <p:sp>
        <p:nvSpPr>
          <p:cNvPr id="45" name="Text Box 113"/>
          <p:cNvSpPr txBox="1"/>
          <p:nvPr/>
        </p:nvSpPr>
        <p:spPr>
          <a:xfrm>
            <a:off x="4371662" y="1898143"/>
            <a:ext cx="267314" cy="269795"/>
          </a:xfrm>
          <a:prstGeom prst="rect">
            <a:avLst/>
          </a:prstGeom>
          <a:noFill/>
        </p:spPr>
        <p:txBody>
          <a:bodyPr wrap="none" rtlCol="0">
            <a:spAutoFit/>
          </a:bodyPr>
          <a:lstStyle/>
          <a:p>
            <a:pPr marL="0" marR="0">
              <a:spcBef>
                <a:spcPts val="0"/>
              </a:spcBef>
              <a:spcAft>
                <a:spcPts val="0"/>
              </a:spcAft>
            </a:pPr>
            <a:r>
              <a:rPr lang="en-US" sz="1200" kern="1200">
                <a:solidFill>
                  <a:srgbClr val="000000"/>
                </a:solidFill>
                <a:effectLst/>
                <a:latin typeface="Cambria"/>
                <a:ea typeface="ＭＳ 明朝"/>
                <a:cs typeface="Times New Roman"/>
              </a:rPr>
              <a:t>8</a:t>
            </a:r>
            <a:endParaRPr lang="en-US" sz="1200">
              <a:effectLst/>
              <a:latin typeface="Times New Roman"/>
              <a:ea typeface="ＭＳ 明朝"/>
            </a:endParaRPr>
          </a:p>
        </p:txBody>
      </p:sp>
      <p:sp>
        <p:nvSpPr>
          <p:cNvPr id="46" name="Text Box 114"/>
          <p:cNvSpPr txBox="1"/>
          <p:nvPr/>
        </p:nvSpPr>
        <p:spPr>
          <a:xfrm>
            <a:off x="5306108" y="1898143"/>
            <a:ext cx="267314" cy="269795"/>
          </a:xfrm>
          <a:prstGeom prst="rect">
            <a:avLst/>
          </a:prstGeom>
          <a:noFill/>
        </p:spPr>
        <p:txBody>
          <a:bodyPr wrap="none" rtlCol="0">
            <a:spAutoFit/>
          </a:bodyPr>
          <a:lstStyle/>
          <a:p>
            <a:pPr marL="0" marR="0">
              <a:spcBef>
                <a:spcPts val="0"/>
              </a:spcBef>
              <a:spcAft>
                <a:spcPts val="0"/>
              </a:spcAft>
            </a:pPr>
            <a:r>
              <a:rPr lang="en-US" sz="1200" kern="1200">
                <a:solidFill>
                  <a:srgbClr val="000000"/>
                </a:solidFill>
                <a:effectLst/>
                <a:latin typeface="Cambria"/>
                <a:ea typeface="ＭＳ 明朝"/>
                <a:cs typeface="Times New Roman"/>
              </a:rPr>
              <a:t>9</a:t>
            </a:r>
            <a:endParaRPr lang="en-US" sz="1200">
              <a:effectLst/>
              <a:latin typeface="Times New Roman"/>
              <a:ea typeface="ＭＳ 明朝"/>
            </a:endParaRPr>
          </a:p>
        </p:txBody>
      </p:sp>
      <p:sp>
        <p:nvSpPr>
          <p:cNvPr id="47" name="Text Box 115"/>
          <p:cNvSpPr txBox="1"/>
          <p:nvPr/>
        </p:nvSpPr>
        <p:spPr>
          <a:xfrm>
            <a:off x="5842512" y="1898143"/>
            <a:ext cx="351762" cy="269795"/>
          </a:xfrm>
          <a:prstGeom prst="rect">
            <a:avLst/>
          </a:prstGeom>
          <a:noFill/>
        </p:spPr>
        <p:txBody>
          <a:bodyPr wrap="none" rtlCol="0">
            <a:spAutoFit/>
          </a:bodyPr>
          <a:lstStyle/>
          <a:p>
            <a:pPr marL="0" marR="0">
              <a:spcBef>
                <a:spcPts val="0"/>
              </a:spcBef>
              <a:spcAft>
                <a:spcPts val="0"/>
              </a:spcAft>
            </a:pPr>
            <a:r>
              <a:rPr lang="en-US" sz="1200" kern="1200">
                <a:solidFill>
                  <a:srgbClr val="000000"/>
                </a:solidFill>
                <a:effectLst/>
                <a:latin typeface="Cambria"/>
                <a:ea typeface="ＭＳ 明朝"/>
                <a:cs typeface="Times New Roman"/>
              </a:rPr>
              <a:t>10</a:t>
            </a:r>
            <a:endParaRPr lang="en-US" sz="1200">
              <a:effectLst/>
              <a:latin typeface="Times New Roman"/>
              <a:ea typeface="ＭＳ 明朝"/>
            </a:endParaRPr>
          </a:p>
        </p:txBody>
      </p:sp>
      <p:sp>
        <p:nvSpPr>
          <p:cNvPr id="48" name="Text Box 116"/>
          <p:cNvSpPr txBox="1"/>
          <p:nvPr/>
        </p:nvSpPr>
        <p:spPr>
          <a:xfrm>
            <a:off x="6400564" y="1898143"/>
            <a:ext cx="351762" cy="269795"/>
          </a:xfrm>
          <a:prstGeom prst="rect">
            <a:avLst/>
          </a:prstGeom>
          <a:noFill/>
        </p:spPr>
        <p:txBody>
          <a:bodyPr wrap="none" rtlCol="0">
            <a:spAutoFit/>
          </a:bodyPr>
          <a:lstStyle/>
          <a:p>
            <a:pPr marL="0" marR="0">
              <a:spcBef>
                <a:spcPts val="0"/>
              </a:spcBef>
              <a:spcAft>
                <a:spcPts val="0"/>
              </a:spcAft>
            </a:pPr>
            <a:r>
              <a:rPr lang="en-US" sz="1200" kern="1200">
                <a:solidFill>
                  <a:srgbClr val="000000"/>
                </a:solidFill>
                <a:effectLst/>
                <a:latin typeface="Cambria"/>
                <a:ea typeface="ＭＳ 明朝"/>
                <a:cs typeface="Times New Roman"/>
              </a:rPr>
              <a:t>11</a:t>
            </a:r>
            <a:endParaRPr lang="en-US" sz="1200">
              <a:effectLst/>
              <a:latin typeface="Times New Roman"/>
              <a:ea typeface="ＭＳ 明朝"/>
            </a:endParaRPr>
          </a:p>
        </p:txBody>
      </p:sp>
      <p:sp>
        <p:nvSpPr>
          <p:cNvPr id="49" name="Text Box 117"/>
          <p:cNvSpPr txBox="1"/>
          <p:nvPr/>
        </p:nvSpPr>
        <p:spPr>
          <a:xfrm>
            <a:off x="4238241" y="2473352"/>
            <a:ext cx="351762" cy="269795"/>
          </a:xfrm>
          <a:prstGeom prst="rect">
            <a:avLst/>
          </a:prstGeom>
          <a:noFill/>
        </p:spPr>
        <p:txBody>
          <a:bodyPr wrap="none" rtlCol="0">
            <a:spAutoFit/>
          </a:bodyPr>
          <a:lstStyle/>
          <a:p>
            <a:pPr marL="0" marR="0">
              <a:spcBef>
                <a:spcPts val="0"/>
              </a:spcBef>
              <a:spcAft>
                <a:spcPts val="0"/>
              </a:spcAft>
            </a:pPr>
            <a:r>
              <a:rPr lang="en-US" sz="1200" kern="1200">
                <a:solidFill>
                  <a:srgbClr val="000000"/>
                </a:solidFill>
                <a:effectLst/>
                <a:latin typeface="Cambria"/>
                <a:ea typeface="ＭＳ 明朝"/>
                <a:cs typeface="Times New Roman"/>
              </a:rPr>
              <a:t>12</a:t>
            </a:r>
            <a:endParaRPr lang="en-US" sz="1200">
              <a:effectLst/>
              <a:latin typeface="Times New Roman"/>
              <a:ea typeface="ＭＳ 明朝"/>
            </a:endParaRPr>
          </a:p>
        </p:txBody>
      </p:sp>
      <p:sp>
        <p:nvSpPr>
          <p:cNvPr id="50" name="Text Box 118"/>
          <p:cNvSpPr txBox="1"/>
          <p:nvPr/>
        </p:nvSpPr>
        <p:spPr>
          <a:xfrm>
            <a:off x="4781938" y="2473547"/>
            <a:ext cx="351762" cy="269795"/>
          </a:xfrm>
          <a:prstGeom prst="rect">
            <a:avLst/>
          </a:prstGeom>
          <a:noFill/>
        </p:spPr>
        <p:txBody>
          <a:bodyPr wrap="none" rtlCol="0">
            <a:spAutoFit/>
          </a:bodyPr>
          <a:lstStyle/>
          <a:p>
            <a:pPr marL="0" marR="0">
              <a:spcBef>
                <a:spcPts val="0"/>
              </a:spcBef>
              <a:spcAft>
                <a:spcPts val="0"/>
              </a:spcAft>
            </a:pPr>
            <a:r>
              <a:rPr lang="en-US" sz="1200" kern="1200">
                <a:solidFill>
                  <a:srgbClr val="000000"/>
                </a:solidFill>
                <a:effectLst/>
                <a:latin typeface="Cambria"/>
                <a:ea typeface="ＭＳ 明朝"/>
                <a:cs typeface="Times New Roman"/>
              </a:rPr>
              <a:t>13</a:t>
            </a:r>
            <a:endParaRPr lang="en-US" sz="1200">
              <a:effectLst/>
              <a:latin typeface="Times New Roman"/>
              <a:ea typeface="ＭＳ 明朝"/>
            </a:endParaRPr>
          </a:p>
        </p:txBody>
      </p:sp>
      <p:sp>
        <p:nvSpPr>
          <p:cNvPr id="51" name="Text Box 119"/>
          <p:cNvSpPr txBox="1"/>
          <p:nvPr/>
        </p:nvSpPr>
        <p:spPr>
          <a:xfrm>
            <a:off x="5371799" y="2473312"/>
            <a:ext cx="351762" cy="269795"/>
          </a:xfrm>
          <a:prstGeom prst="rect">
            <a:avLst/>
          </a:prstGeom>
          <a:noFill/>
        </p:spPr>
        <p:txBody>
          <a:bodyPr wrap="none" rtlCol="0">
            <a:spAutoFit/>
          </a:bodyPr>
          <a:lstStyle/>
          <a:p>
            <a:pPr marL="0" marR="0">
              <a:spcBef>
                <a:spcPts val="0"/>
              </a:spcBef>
              <a:spcAft>
                <a:spcPts val="0"/>
              </a:spcAft>
            </a:pPr>
            <a:r>
              <a:rPr lang="en-US" sz="1200" kern="1200">
                <a:solidFill>
                  <a:srgbClr val="000000"/>
                </a:solidFill>
                <a:effectLst/>
                <a:latin typeface="Cambria"/>
                <a:ea typeface="ＭＳ 明朝"/>
                <a:cs typeface="Times New Roman"/>
              </a:rPr>
              <a:t>14</a:t>
            </a:r>
            <a:endParaRPr lang="en-US" sz="1200">
              <a:effectLst/>
              <a:latin typeface="Times New Roman"/>
              <a:ea typeface="ＭＳ 明朝"/>
            </a:endParaRPr>
          </a:p>
        </p:txBody>
      </p:sp>
    </p:spTree>
    <p:extLst>
      <p:ext uri="{BB962C8B-B14F-4D97-AF65-F5344CB8AC3E}">
        <p14:creationId xmlns:p14="http://schemas.microsoft.com/office/powerpoint/2010/main" val="290767610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998" y="0"/>
            <a:ext cx="7583487" cy="1044388"/>
          </a:xfrm>
        </p:spPr>
        <p:txBody>
          <a:bodyPr/>
          <a:lstStyle/>
          <a:p>
            <a:r>
              <a:rPr lang="en-US" dirty="0" smtClean="0"/>
              <a:t>Pedigree Analysis - Answers</a:t>
            </a:r>
            <a:endParaRPr lang="en-US" dirty="0"/>
          </a:p>
        </p:txBody>
      </p:sp>
      <p:sp>
        <p:nvSpPr>
          <p:cNvPr id="3" name="Content Placeholder 2"/>
          <p:cNvSpPr>
            <a:spLocks noGrp="1"/>
          </p:cNvSpPr>
          <p:nvPr>
            <p:ph idx="1"/>
          </p:nvPr>
        </p:nvSpPr>
        <p:spPr>
          <a:xfrm>
            <a:off x="798259" y="3303588"/>
            <a:ext cx="7583487" cy="3720958"/>
          </a:xfrm>
        </p:spPr>
        <p:txBody>
          <a:bodyPr>
            <a:normAutofit/>
          </a:bodyPr>
          <a:lstStyle/>
          <a:p>
            <a:pPr marL="457200" lvl="0" indent="-457200">
              <a:buFont typeface="+mj-lt"/>
              <a:buAutoNum type="arabicPeriod" startAt="6"/>
            </a:pPr>
            <a:r>
              <a:rPr lang="en-US" dirty="0"/>
              <a:t>What is the most likely pattern of inheritance for hitchhikers thumb (dominant or recessive)</a:t>
            </a:r>
            <a:r>
              <a:rPr lang="en-US" dirty="0" smtClean="0"/>
              <a:t>?  </a:t>
            </a:r>
          </a:p>
          <a:p>
            <a:pPr marL="0" lvl="0" indent="0">
              <a:lnSpc>
                <a:spcPct val="50000"/>
              </a:lnSpc>
              <a:buNone/>
            </a:pPr>
            <a:r>
              <a:rPr lang="en-US" dirty="0" smtClean="0">
                <a:solidFill>
                  <a:srgbClr val="FFFF00"/>
                </a:solidFill>
              </a:rPr>
              <a:t>	autosomal</a:t>
            </a:r>
            <a:r>
              <a:rPr lang="en-US" dirty="0" smtClean="0"/>
              <a:t> </a:t>
            </a:r>
            <a:r>
              <a:rPr lang="en-US" dirty="0" smtClean="0">
                <a:solidFill>
                  <a:srgbClr val="FFFF00"/>
                </a:solidFill>
              </a:rPr>
              <a:t>recessive</a:t>
            </a:r>
            <a:endParaRPr lang="en-US" dirty="0">
              <a:solidFill>
                <a:srgbClr val="FFFF00"/>
              </a:solidFill>
            </a:endParaRPr>
          </a:p>
          <a:p>
            <a:pPr marL="457200" lvl="0" indent="-457200">
              <a:buFont typeface="+mj-lt"/>
              <a:buAutoNum type="arabicPeriod" startAt="7"/>
            </a:pPr>
            <a:r>
              <a:rPr lang="en-US" dirty="0"/>
              <a:t>What are the possible genotypes of the following individuals</a:t>
            </a:r>
            <a:r>
              <a:rPr lang="en-US" dirty="0" smtClean="0"/>
              <a:t>:</a:t>
            </a:r>
            <a:r>
              <a:rPr lang="en-US" dirty="0"/>
              <a:t> </a:t>
            </a:r>
          </a:p>
          <a:p>
            <a:pPr marL="0" indent="0">
              <a:buNone/>
            </a:pPr>
            <a:r>
              <a:rPr lang="en-US" dirty="0"/>
              <a:t>#1	</a:t>
            </a:r>
            <a:r>
              <a:rPr lang="en-US" dirty="0" err="1" smtClean="0">
                <a:solidFill>
                  <a:srgbClr val="FFFF00"/>
                </a:solidFill>
              </a:rPr>
              <a:t>Hh</a:t>
            </a:r>
            <a:r>
              <a:rPr lang="en-US" dirty="0"/>
              <a:t>			#</a:t>
            </a:r>
            <a:r>
              <a:rPr lang="en-US" dirty="0" smtClean="0"/>
              <a:t>9	</a:t>
            </a:r>
            <a:r>
              <a:rPr lang="en-US" dirty="0" err="1" smtClean="0">
                <a:solidFill>
                  <a:srgbClr val="FFFF00"/>
                </a:solidFill>
              </a:rPr>
              <a:t>Hh</a:t>
            </a:r>
            <a:r>
              <a:rPr lang="en-US" dirty="0"/>
              <a:t>	 </a:t>
            </a:r>
          </a:p>
          <a:p>
            <a:pPr marL="0" indent="0">
              <a:buNone/>
            </a:pPr>
            <a:r>
              <a:rPr lang="en-US" dirty="0"/>
              <a:t>#5	</a:t>
            </a:r>
            <a:r>
              <a:rPr lang="en-US" dirty="0" err="1" smtClean="0">
                <a:solidFill>
                  <a:srgbClr val="FFFF00"/>
                </a:solidFill>
              </a:rPr>
              <a:t>hh</a:t>
            </a:r>
            <a:r>
              <a:rPr lang="en-US" dirty="0"/>
              <a:t>			#14	</a:t>
            </a:r>
            <a:r>
              <a:rPr lang="en-US" dirty="0" err="1" smtClean="0">
                <a:solidFill>
                  <a:srgbClr val="FFFF00"/>
                </a:solidFill>
              </a:rPr>
              <a:t>Hh</a:t>
            </a:r>
            <a:r>
              <a:rPr lang="en-US" dirty="0" smtClean="0">
                <a:solidFill>
                  <a:srgbClr val="FFFF00"/>
                </a:solidFill>
              </a:rPr>
              <a:t> or HH</a:t>
            </a:r>
            <a:endParaRPr lang="en-US" dirty="0">
              <a:solidFill>
                <a:srgbClr val="FFFF00"/>
              </a:solidFill>
            </a:endParaRPr>
          </a:p>
        </p:txBody>
      </p:sp>
      <p:sp>
        <p:nvSpPr>
          <p:cNvPr id="5" name="Rectangle 4"/>
          <p:cNvSpPr/>
          <p:nvPr/>
        </p:nvSpPr>
        <p:spPr>
          <a:xfrm>
            <a:off x="3183405" y="1144412"/>
            <a:ext cx="262028" cy="251919"/>
          </a:xfrm>
          <a:prstGeom prst="rect">
            <a:avLst/>
          </a:prstGeom>
          <a:solidFill>
            <a:srgbClr val="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a:effectLst/>
                <a:latin typeface="Cambria"/>
                <a:ea typeface="Times New Roman"/>
                <a:cs typeface="Times New Roman"/>
              </a:rPr>
              <a:t> </a:t>
            </a:r>
            <a:endParaRPr lang="en-US" sz="1200">
              <a:effectLst/>
              <a:latin typeface="Cambria"/>
              <a:ea typeface="ＭＳ 明朝"/>
              <a:cs typeface="Times New Roman"/>
            </a:endParaRPr>
          </a:p>
        </p:txBody>
      </p:sp>
      <p:sp>
        <p:nvSpPr>
          <p:cNvPr id="6" name="Oval 5"/>
          <p:cNvSpPr/>
          <p:nvPr/>
        </p:nvSpPr>
        <p:spPr>
          <a:xfrm>
            <a:off x="3818319" y="1144412"/>
            <a:ext cx="251951" cy="251919"/>
          </a:xfrm>
          <a:prstGeom prst="ellipse">
            <a:avLst/>
          </a:prstGeom>
          <a:solidFill>
            <a:srgbClr val="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a:effectLst/>
                <a:latin typeface="Cambria"/>
                <a:ea typeface="Times New Roman"/>
                <a:cs typeface="Times New Roman"/>
              </a:rPr>
              <a:t> </a:t>
            </a:r>
            <a:endParaRPr lang="en-US" sz="1200">
              <a:effectLst/>
              <a:latin typeface="Cambria"/>
              <a:ea typeface="ＭＳ 明朝"/>
              <a:cs typeface="Times New Roman"/>
            </a:endParaRPr>
          </a:p>
        </p:txBody>
      </p:sp>
      <p:sp>
        <p:nvSpPr>
          <p:cNvPr id="7" name="Rectangle 6"/>
          <p:cNvSpPr/>
          <p:nvPr/>
        </p:nvSpPr>
        <p:spPr>
          <a:xfrm>
            <a:off x="5496522" y="1144412"/>
            <a:ext cx="262028" cy="251919"/>
          </a:xfrm>
          <a:prstGeom prst="rect">
            <a:avLst/>
          </a:prstGeom>
          <a:solidFill>
            <a:srgbClr val="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a:effectLst/>
                <a:latin typeface="Cambria"/>
                <a:ea typeface="Times New Roman"/>
                <a:cs typeface="Times New Roman"/>
              </a:rPr>
              <a:t> </a:t>
            </a:r>
            <a:endParaRPr lang="en-US" sz="1200">
              <a:effectLst/>
              <a:latin typeface="Cambria"/>
              <a:ea typeface="ＭＳ 明朝"/>
              <a:cs typeface="Times New Roman"/>
            </a:endParaRPr>
          </a:p>
        </p:txBody>
      </p:sp>
      <p:sp>
        <p:nvSpPr>
          <p:cNvPr id="8" name="Oval 7"/>
          <p:cNvSpPr/>
          <p:nvPr/>
        </p:nvSpPr>
        <p:spPr>
          <a:xfrm>
            <a:off x="6143891" y="1144412"/>
            <a:ext cx="251951" cy="251919"/>
          </a:xfrm>
          <a:prstGeom prst="ellipse">
            <a:avLst/>
          </a:prstGeom>
          <a:solidFill>
            <a:schemeClr val="bg1"/>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a:effectLst/>
                <a:latin typeface="Cambria"/>
                <a:ea typeface="Times New Roman"/>
                <a:cs typeface="Times New Roman"/>
              </a:rPr>
              <a:t> </a:t>
            </a:r>
            <a:endParaRPr lang="en-US" sz="1200">
              <a:effectLst/>
              <a:latin typeface="Cambria"/>
              <a:ea typeface="ＭＳ 明朝"/>
              <a:cs typeface="Times New Roman"/>
            </a:endParaRPr>
          </a:p>
        </p:txBody>
      </p:sp>
      <p:cxnSp>
        <p:nvCxnSpPr>
          <p:cNvPr id="9" name="Straight Connector 8"/>
          <p:cNvCxnSpPr/>
          <p:nvPr/>
        </p:nvCxnSpPr>
        <p:spPr>
          <a:xfrm>
            <a:off x="3445433" y="1270372"/>
            <a:ext cx="372886" cy="0"/>
          </a:xfrm>
          <a:prstGeom prst="line">
            <a:avLst/>
          </a:prstGeom>
          <a:noFill/>
          <a:ln w="12700" cap="flat" cmpd="sng" algn="ctr">
            <a:solidFill>
              <a:sysClr val="windowText" lastClr="000000"/>
            </a:solidFill>
            <a:prstDash val="solid"/>
          </a:ln>
          <a:effectLst/>
        </p:spPr>
      </p:cxnSp>
      <p:cxnSp>
        <p:nvCxnSpPr>
          <p:cNvPr id="10" name="Straight Connector 9"/>
          <p:cNvCxnSpPr/>
          <p:nvPr/>
        </p:nvCxnSpPr>
        <p:spPr>
          <a:xfrm>
            <a:off x="5764396" y="1270604"/>
            <a:ext cx="372886" cy="0"/>
          </a:xfrm>
          <a:prstGeom prst="line">
            <a:avLst/>
          </a:prstGeom>
          <a:noFill/>
          <a:ln w="12700" cap="flat" cmpd="sng" algn="ctr">
            <a:solidFill>
              <a:sysClr val="windowText" lastClr="000000"/>
            </a:solidFill>
            <a:prstDash val="solid"/>
          </a:ln>
          <a:effectLst/>
        </p:spPr>
      </p:cxnSp>
      <p:sp>
        <p:nvSpPr>
          <p:cNvPr id="11" name="Rectangle 10"/>
          <p:cNvSpPr/>
          <p:nvPr/>
        </p:nvSpPr>
        <p:spPr>
          <a:xfrm>
            <a:off x="2732144" y="1717136"/>
            <a:ext cx="262028" cy="251919"/>
          </a:xfrm>
          <a:prstGeom prst="rect">
            <a:avLst/>
          </a:prstGeom>
          <a:solidFill>
            <a:srgbClr val="000000"/>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a:effectLst/>
                <a:latin typeface="Cambria"/>
                <a:ea typeface="Times New Roman"/>
                <a:cs typeface="Times New Roman"/>
              </a:rPr>
              <a:t> </a:t>
            </a:r>
            <a:endParaRPr lang="en-US" sz="1200">
              <a:effectLst/>
              <a:latin typeface="Cambria"/>
              <a:ea typeface="ＭＳ 明朝"/>
              <a:cs typeface="Times New Roman"/>
            </a:endParaRPr>
          </a:p>
        </p:txBody>
      </p:sp>
      <p:sp>
        <p:nvSpPr>
          <p:cNvPr id="12" name="Rectangle 11"/>
          <p:cNvSpPr/>
          <p:nvPr/>
        </p:nvSpPr>
        <p:spPr>
          <a:xfrm>
            <a:off x="3303901" y="1717136"/>
            <a:ext cx="262028" cy="251919"/>
          </a:xfrm>
          <a:prstGeom prst="rect">
            <a:avLst/>
          </a:prstGeom>
          <a:solidFill>
            <a:srgbClr val="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a:effectLst/>
                <a:latin typeface="Cambria"/>
                <a:ea typeface="Times New Roman"/>
                <a:cs typeface="Times New Roman"/>
              </a:rPr>
              <a:t> </a:t>
            </a:r>
            <a:endParaRPr lang="en-US" sz="1200">
              <a:effectLst/>
              <a:latin typeface="Cambria"/>
              <a:ea typeface="ＭＳ 明朝"/>
              <a:cs typeface="Times New Roman"/>
            </a:endParaRPr>
          </a:p>
        </p:txBody>
      </p:sp>
      <p:sp>
        <p:nvSpPr>
          <p:cNvPr id="13" name="Oval 12"/>
          <p:cNvSpPr/>
          <p:nvPr/>
        </p:nvSpPr>
        <p:spPr>
          <a:xfrm>
            <a:off x="3841797" y="1717136"/>
            <a:ext cx="251951" cy="251919"/>
          </a:xfrm>
          <a:prstGeom prst="ellipse">
            <a:avLst/>
          </a:prstGeom>
          <a:solidFill>
            <a:sysClr val="windowText" lastClr="000000"/>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a:effectLst/>
                <a:latin typeface="Cambria"/>
                <a:ea typeface="Times New Roman"/>
                <a:cs typeface="Times New Roman"/>
              </a:rPr>
              <a:t> </a:t>
            </a:r>
            <a:endParaRPr lang="en-US" sz="1200">
              <a:effectLst/>
              <a:latin typeface="Cambria"/>
              <a:ea typeface="ＭＳ 明朝"/>
              <a:cs typeface="Times New Roman"/>
            </a:endParaRPr>
          </a:p>
        </p:txBody>
      </p:sp>
      <p:sp>
        <p:nvSpPr>
          <p:cNvPr id="14" name="Oval 13"/>
          <p:cNvSpPr/>
          <p:nvPr/>
        </p:nvSpPr>
        <p:spPr>
          <a:xfrm>
            <a:off x="4378082" y="1717136"/>
            <a:ext cx="251951" cy="251919"/>
          </a:xfrm>
          <a:prstGeom prst="ellipse">
            <a:avLst/>
          </a:prstGeom>
          <a:solidFill>
            <a:srgbClr val="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a:effectLst/>
                <a:latin typeface="Cambria"/>
                <a:ea typeface="Times New Roman"/>
                <a:cs typeface="Times New Roman"/>
              </a:rPr>
              <a:t> </a:t>
            </a:r>
            <a:endParaRPr lang="en-US" sz="1200">
              <a:effectLst/>
              <a:latin typeface="Cambria"/>
              <a:ea typeface="ＭＳ 明朝"/>
              <a:cs typeface="Times New Roman"/>
            </a:endParaRPr>
          </a:p>
        </p:txBody>
      </p:sp>
      <p:sp>
        <p:nvSpPr>
          <p:cNvPr id="15" name="Rectangle 14"/>
          <p:cNvSpPr/>
          <p:nvPr/>
        </p:nvSpPr>
        <p:spPr>
          <a:xfrm>
            <a:off x="5300277" y="1717136"/>
            <a:ext cx="262028" cy="251919"/>
          </a:xfrm>
          <a:prstGeom prst="rect">
            <a:avLst/>
          </a:prstGeom>
          <a:solidFill>
            <a:srgbClr val="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a:effectLst/>
                <a:latin typeface="Cambria"/>
                <a:ea typeface="Times New Roman"/>
                <a:cs typeface="Times New Roman"/>
              </a:rPr>
              <a:t> </a:t>
            </a:r>
            <a:endParaRPr lang="en-US" sz="1200">
              <a:effectLst/>
              <a:latin typeface="Cambria"/>
              <a:ea typeface="ＭＳ 明朝"/>
              <a:cs typeface="Times New Roman"/>
            </a:endParaRPr>
          </a:p>
        </p:txBody>
      </p:sp>
      <p:sp>
        <p:nvSpPr>
          <p:cNvPr id="16" name="Rectangle 15"/>
          <p:cNvSpPr/>
          <p:nvPr/>
        </p:nvSpPr>
        <p:spPr>
          <a:xfrm>
            <a:off x="5858323" y="1709513"/>
            <a:ext cx="262028" cy="251919"/>
          </a:xfrm>
          <a:prstGeom prst="rect">
            <a:avLst/>
          </a:prstGeom>
          <a:solidFill>
            <a:srgbClr val="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a:effectLst/>
                <a:latin typeface="Cambria"/>
                <a:ea typeface="Times New Roman"/>
                <a:cs typeface="Times New Roman"/>
              </a:rPr>
              <a:t> </a:t>
            </a:r>
            <a:endParaRPr lang="en-US" sz="1200">
              <a:effectLst/>
              <a:latin typeface="Cambria"/>
              <a:ea typeface="ＭＳ 明朝"/>
              <a:cs typeface="Times New Roman"/>
            </a:endParaRPr>
          </a:p>
        </p:txBody>
      </p:sp>
      <p:sp>
        <p:nvSpPr>
          <p:cNvPr id="17" name="Oval 16"/>
          <p:cNvSpPr/>
          <p:nvPr/>
        </p:nvSpPr>
        <p:spPr>
          <a:xfrm>
            <a:off x="6434206" y="1709513"/>
            <a:ext cx="251951" cy="251919"/>
          </a:xfrm>
          <a:prstGeom prst="ellipse">
            <a:avLst/>
          </a:prstGeom>
          <a:solidFill>
            <a:srgbClr val="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a:effectLst/>
                <a:latin typeface="Cambria"/>
                <a:ea typeface="Times New Roman"/>
                <a:cs typeface="Times New Roman"/>
              </a:rPr>
              <a:t> </a:t>
            </a:r>
            <a:endParaRPr lang="en-US" sz="1200">
              <a:effectLst/>
              <a:latin typeface="Cambria"/>
              <a:ea typeface="ＭＳ 明朝"/>
              <a:cs typeface="Times New Roman"/>
            </a:endParaRPr>
          </a:p>
        </p:txBody>
      </p:sp>
      <p:cxnSp>
        <p:nvCxnSpPr>
          <p:cNvPr id="18" name="Straight Connector 17"/>
          <p:cNvCxnSpPr/>
          <p:nvPr/>
        </p:nvCxnSpPr>
        <p:spPr>
          <a:xfrm>
            <a:off x="2856328" y="1565443"/>
            <a:ext cx="1640286" cy="0"/>
          </a:xfrm>
          <a:prstGeom prst="line">
            <a:avLst/>
          </a:prstGeom>
          <a:noFill/>
          <a:ln w="12700" cap="flat" cmpd="sng" algn="ctr">
            <a:solidFill>
              <a:srgbClr val="000000"/>
            </a:solidFill>
            <a:prstDash val="solid"/>
          </a:ln>
          <a:effectLst/>
        </p:spPr>
      </p:cxnSp>
      <p:cxnSp>
        <p:nvCxnSpPr>
          <p:cNvPr id="19" name="Straight Connector 18"/>
          <p:cNvCxnSpPr/>
          <p:nvPr/>
        </p:nvCxnSpPr>
        <p:spPr>
          <a:xfrm>
            <a:off x="5427873" y="1565443"/>
            <a:ext cx="1130210" cy="0"/>
          </a:xfrm>
          <a:prstGeom prst="line">
            <a:avLst/>
          </a:prstGeom>
          <a:noFill/>
          <a:ln w="12700" cap="flat" cmpd="sng" algn="ctr">
            <a:solidFill>
              <a:srgbClr val="000000"/>
            </a:solidFill>
            <a:prstDash val="solid"/>
          </a:ln>
          <a:effectLst/>
        </p:spPr>
      </p:cxnSp>
      <p:cxnSp>
        <p:nvCxnSpPr>
          <p:cNvPr id="20" name="Straight Connector 19"/>
          <p:cNvCxnSpPr/>
          <p:nvPr/>
        </p:nvCxnSpPr>
        <p:spPr>
          <a:xfrm>
            <a:off x="3650015" y="1270372"/>
            <a:ext cx="0" cy="295071"/>
          </a:xfrm>
          <a:prstGeom prst="line">
            <a:avLst/>
          </a:prstGeom>
          <a:noFill/>
          <a:ln w="12700" cap="flat" cmpd="sng" algn="ctr">
            <a:solidFill>
              <a:srgbClr val="000000"/>
            </a:solidFill>
            <a:prstDash val="solid"/>
          </a:ln>
          <a:effectLst/>
        </p:spPr>
      </p:cxnSp>
      <p:cxnSp>
        <p:nvCxnSpPr>
          <p:cNvPr id="21" name="Straight Connector 20"/>
          <p:cNvCxnSpPr/>
          <p:nvPr/>
        </p:nvCxnSpPr>
        <p:spPr>
          <a:xfrm>
            <a:off x="5986628" y="1270372"/>
            <a:ext cx="0" cy="295071"/>
          </a:xfrm>
          <a:prstGeom prst="line">
            <a:avLst/>
          </a:prstGeom>
          <a:noFill/>
          <a:ln w="12700" cap="flat" cmpd="sng" algn="ctr">
            <a:solidFill>
              <a:srgbClr val="000000"/>
            </a:solidFill>
            <a:prstDash val="solid"/>
          </a:ln>
          <a:effectLst/>
        </p:spPr>
      </p:cxnSp>
      <p:cxnSp>
        <p:nvCxnSpPr>
          <p:cNvPr id="22" name="Straight Connector 21"/>
          <p:cNvCxnSpPr/>
          <p:nvPr/>
        </p:nvCxnSpPr>
        <p:spPr>
          <a:xfrm>
            <a:off x="2862678" y="1565443"/>
            <a:ext cx="0" cy="152355"/>
          </a:xfrm>
          <a:prstGeom prst="line">
            <a:avLst/>
          </a:prstGeom>
          <a:noFill/>
          <a:ln w="12700" cap="flat" cmpd="sng" algn="ctr">
            <a:solidFill>
              <a:srgbClr val="000000"/>
            </a:solidFill>
            <a:prstDash val="solid"/>
          </a:ln>
          <a:effectLst/>
        </p:spPr>
      </p:cxnSp>
      <p:cxnSp>
        <p:nvCxnSpPr>
          <p:cNvPr id="23" name="Straight Connector 22"/>
          <p:cNvCxnSpPr/>
          <p:nvPr/>
        </p:nvCxnSpPr>
        <p:spPr>
          <a:xfrm>
            <a:off x="3441200" y="1565443"/>
            <a:ext cx="0" cy="152355"/>
          </a:xfrm>
          <a:prstGeom prst="line">
            <a:avLst/>
          </a:prstGeom>
          <a:noFill/>
          <a:ln w="12700" cap="flat" cmpd="sng" algn="ctr">
            <a:solidFill>
              <a:srgbClr val="000000"/>
            </a:solidFill>
            <a:prstDash val="solid"/>
          </a:ln>
          <a:effectLst/>
        </p:spPr>
      </p:cxnSp>
      <p:cxnSp>
        <p:nvCxnSpPr>
          <p:cNvPr id="24" name="Straight Connector 23"/>
          <p:cNvCxnSpPr/>
          <p:nvPr/>
        </p:nvCxnSpPr>
        <p:spPr>
          <a:xfrm>
            <a:off x="3965374" y="1565443"/>
            <a:ext cx="0" cy="152355"/>
          </a:xfrm>
          <a:prstGeom prst="line">
            <a:avLst/>
          </a:prstGeom>
          <a:noFill/>
          <a:ln w="12700" cap="flat" cmpd="sng" algn="ctr">
            <a:solidFill>
              <a:srgbClr val="000000"/>
            </a:solidFill>
            <a:prstDash val="solid"/>
          </a:ln>
          <a:effectLst/>
        </p:spPr>
      </p:cxnSp>
      <p:cxnSp>
        <p:nvCxnSpPr>
          <p:cNvPr id="25" name="Straight Connector 24"/>
          <p:cNvCxnSpPr/>
          <p:nvPr/>
        </p:nvCxnSpPr>
        <p:spPr>
          <a:xfrm>
            <a:off x="4496614" y="1565443"/>
            <a:ext cx="0" cy="152355"/>
          </a:xfrm>
          <a:prstGeom prst="line">
            <a:avLst/>
          </a:prstGeom>
          <a:noFill/>
          <a:ln w="12700" cap="flat" cmpd="sng" algn="ctr">
            <a:solidFill>
              <a:srgbClr val="000000"/>
            </a:solidFill>
            <a:prstDash val="solid"/>
          </a:ln>
          <a:effectLst/>
        </p:spPr>
      </p:cxnSp>
      <p:cxnSp>
        <p:nvCxnSpPr>
          <p:cNvPr id="26" name="Straight Connector 25"/>
          <p:cNvCxnSpPr/>
          <p:nvPr/>
        </p:nvCxnSpPr>
        <p:spPr>
          <a:xfrm>
            <a:off x="5427873" y="1565443"/>
            <a:ext cx="0" cy="152355"/>
          </a:xfrm>
          <a:prstGeom prst="line">
            <a:avLst/>
          </a:prstGeom>
          <a:noFill/>
          <a:ln w="12700" cap="flat" cmpd="sng" algn="ctr">
            <a:solidFill>
              <a:srgbClr val="000000"/>
            </a:solidFill>
            <a:prstDash val="solid"/>
          </a:ln>
          <a:effectLst/>
        </p:spPr>
      </p:cxnSp>
      <p:cxnSp>
        <p:nvCxnSpPr>
          <p:cNvPr id="27" name="Straight Connector 26"/>
          <p:cNvCxnSpPr/>
          <p:nvPr/>
        </p:nvCxnSpPr>
        <p:spPr>
          <a:xfrm>
            <a:off x="5986628" y="1561211"/>
            <a:ext cx="0" cy="152355"/>
          </a:xfrm>
          <a:prstGeom prst="line">
            <a:avLst/>
          </a:prstGeom>
          <a:noFill/>
          <a:ln w="12700" cap="flat" cmpd="sng" algn="ctr">
            <a:solidFill>
              <a:srgbClr val="000000"/>
            </a:solidFill>
            <a:prstDash val="solid"/>
          </a:ln>
          <a:effectLst/>
        </p:spPr>
      </p:cxnSp>
      <p:cxnSp>
        <p:nvCxnSpPr>
          <p:cNvPr id="28" name="Straight Connector 27"/>
          <p:cNvCxnSpPr/>
          <p:nvPr/>
        </p:nvCxnSpPr>
        <p:spPr>
          <a:xfrm>
            <a:off x="6558083" y="1561211"/>
            <a:ext cx="0" cy="152355"/>
          </a:xfrm>
          <a:prstGeom prst="line">
            <a:avLst/>
          </a:prstGeom>
          <a:noFill/>
          <a:ln w="12700" cap="flat" cmpd="sng" algn="ctr">
            <a:solidFill>
              <a:srgbClr val="000000"/>
            </a:solidFill>
            <a:prstDash val="solid"/>
          </a:ln>
          <a:effectLst/>
        </p:spPr>
      </p:cxnSp>
      <p:cxnSp>
        <p:nvCxnSpPr>
          <p:cNvPr id="29" name="Straight Connector 28"/>
          <p:cNvCxnSpPr/>
          <p:nvPr/>
        </p:nvCxnSpPr>
        <p:spPr>
          <a:xfrm>
            <a:off x="4630032" y="1841934"/>
            <a:ext cx="670244" cy="1162"/>
          </a:xfrm>
          <a:prstGeom prst="line">
            <a:avLst/>
          </a:prstGeom>
          <a:noFill/>
          <a:ln w="12700" cap="flat" cmpd="sng" algn="ctr">
            <a:solidFill>
              <a:sysClr val="windowText" lastClr="000000"/>
            </a:solidFill>
            <a:prstDash val="solid"/>
          </a:ln>
          <a:effectLst/>
        </p:spPr>
      </p:cxnSp>
      <p:cxnSp>
        <p:nvCxnSpPr>
          <p:cNvPr id="30" name="Straight Connector 29"/>
          <p:cNvCxnSpPr/>
          <p:nvPr/>
        </p:nvCxnSpPr>
        <p:spPr>
          <a:xfrm>
            <a:off x="4945311" y="1843095"/>
            <a:ext cx="0" cy="295071"/>
          </a:xfrm>
          <a:prstGeom prst="line">
            <a:avLst/>
          </a:prstGeom>
          <a:noFill/>
          <a:ln w="12700" cap="flat" cmpd="sng" algn="ctr">
            <a:solidFill>
              <a:srgbClr val="000000"/>
            </a:solidFill>
            <a:prstDash val="solid"/>
          </a:ln>
          <a:effectLst/>
        </p:spPr>
      </p:cxnSp>
      <p:sp>
        <p:nvSpPr>
          <p:cNvPr id="31" name="Oval 30"/>
          <p:cNvSpPr/>
          <p:nvPr/>
        </p:nvSpPr>
        <p:spPr>
          <a:xfrm>
            <a:off x="5396529" y="2287192"/>
            <a:ext cx="251951" cy="251919"/>
          </a:xfrm>
          <a:prstGeom prst="ellipse">
            <a:avLst/>
          </a:prstGeom>
          <a:solidFill>
            <a:srgbClr val="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a:effectLst/>
                <a:latin typeface="Cambria"/>
                <a:ea typeface="Times New Roman"/>
                <a:cs typeface="Times New Roman"/>
              </a:rPr>
              <a:t> </a:t>
            </a:r>
            <a:endParaRPr lang="en-US" sz="1200">
              <a:effectLst/>
              <a:latin typeface="Cambria"/>
              <a:ea typeface="ＭＳ 明朝"/>
              <a:cs typeface="Times New Roman"/>
            </a:endParaRPr>
          </a:p>
        </p:txBody>
      </p:sp>
      <p:cxnSp>
        <p:nvCxnSpPr>
          <p:cNvPr id="32" name="Straight Connector 31"/>
          <p:cNvCxnSpPr/>
          <p:nvPr/>
        </p:nvCxnSpPr>
        <p:spPr>
          <a:xfrm>
            <a:off x="4390196" y="2143121"/>
            <a:ext cx="1130210" cy="0"/>
          </a:xfrm>
          <a:prstGeom prst="line">
            <a:avLst/>
          </a:prstGeom>
          <a:noFill/>
          <a:ln w="12700" cap="flat" cmpd="sng" algn="ctr">
            <a:solidFill>
              <a:srgbClr val="000000"/>
            </a:solidFill>
            <a:prstDash val="solid"/>
          </a:ln>
          <a:effectLst/>
        </p:spPr>
      </p:cxnSp>
      <p:cxnSp>
        <p:nvCxnSpPr>
          <p:cNvPr id="33" name="Straight Connector 32"/>
          <p:cNvCxnSpPr/>
          <p:nvPr/>
        </p:nvCxnSpPr>
        <p:spPr>
          <a:xfrm>
            <a:off x="4390196" y="2143121"/>
            <a:ext cx="0" cy="152355"/>
          </a:xfrm>
          <a:prstGeom prst="line">
            <a:avLst/>
          </a:prstGeom>
          <a:noFill/>
          <a:ln w="12700" cap="flat" cmpd="sng" algn="ctr">
            <a:solidFill>
              <a:srgbClr val="000000"/>
            </a:solidFill>
            <a:prstDash val="solid"/>
          </a:ln>
          <a:effectLst/>
        </p:spPr>
      </p:cxnSp>
      <p:cxnSp>
        <p:nvCxnSpPr>
          <p:cNvPr id="34" name="Straight Connector 33"/>
          <p:cNvCxnSpPr/>
          <p:nvPr/>
        </p:nvCxnSpPr>
        <p:spPr>
          <a:xfrm>
            <a:off x="4946834" y="2138890"/>
            <a:ext cx="0" cy="152355"/>
          </a:xfrm>
          <a:prstGeom prst="line">
            <a:avLst/>
          </a:prstGeom>
          <a:noFill/>
          <a:ln w="12700" cap="flat" cmpd="sng" algn="ctr">
            <a:solidFill>
              <a:srgbClr val="000000"/>
            </a:solidFill>
            <a:prstDash val="solid"/>
          </a:ln>
          <a:effectLst/>
        </p:spPr>
      </p:cxnSp>
      <p:cxnSp>
        <p:nvCxnSpPr>
          <p:cNvPr id="35" name="Straight Connector 34"/>
          <p:cNvCxnSpPr/>
          <p:nvPr/>
        </p:nvCxnSpPr>
        <p:spPr>
          <a:xfrm>
            <a:off x="5520405" y="2138890"/>
            <a:ext cx="0" cy="152355"/>
          </a:xfrm>
          <a:prstGeom prst="line">
            <a:avLst/>
          </a:prstGeom>
          <a:noFill/>
          <a:ln w="12700" cap="flat" cmpd="sng" algn="ctr">
            <a:solidFill>
              <a:srgbClr val="000000"/>
            </a:solidFill>
            <a:prstDash val="solid"/>
          </a:ln>
          <a:effectLst/>
        </p:spPr>
      </p:cxnSp>
      <p:sp>
        <p:nvSpPr>
          <p:cNvPr id="36" name="Oval 35"/>
          <p:cNvSpPr/>
          <p:nvPr/>
        </p:nvSpPr>
        <p:spPr>
          <a:xfrm>
            <a:off x="4819335" y="2295476"/>
            <a:ext cx="251951" cy="251919"/>
          </a:xfrm>
          <a:prstGeom prst="ellipse">
            <a:avLst/>
          </a:prstGeom>
          <a:solidFill>
            <a:srgbClr val="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a:effectLst/>
                <a:latin typeface="Cambria"/>
                <a:ea typeface="Times New Roman"/>
                <a:cs typeface="Times New Roman"/>
              </a:rPr>
              <a:t> </a:t>
            </a:r>
            <a:endParaRPr lang="en-US" sz="1200">
              <a:effectLst/>
              <a:latin typeface="Cambria"/>
              <a:ea typeface="ＭＳ 明朝"/>
              <a:cs typeface="Times New Roman"/>
            </a:endParaRPr>
          </a:p>
        </p:txBody>
      </p:sp>
      <p:sp>
        <p:nvSpPr>
          <p:cNvPr id="37" name="Rectangle 36"/>
          <p:cNvSpPr/>
          <p:nvPr/>
        </p:nvSpPr>
        <p:spPr>
          <a:xfrm>
            <a:off x="4259181" y="2295476"/>
            <a:ext cx="262028" cy="251919"/>
          </a:xfrm>
          <a:prstGeom prst="rect">
            <a:avLst/>
          </a:prstGeom>
          <a:solidFill>
            <a:srgbClr val="000000"/>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a:effectLst/>
                <a:latin typeface="Cambria"/>
                <a:ea typeface="Times New Roman"/>
                <a:cs typeface="Times New Roman"/>
              </a:rPr>
              <a:t> </a:t>
            </a:r>
            <a:endParaRPr lang="en-US" sz="1200">
              <a:effectLst/>
              <a:latin typeface="Cambria"/>
              <a:ea typeface="ＭＳ 明朝"/>
              <a:cs typeface="Times New Roman"/>
            </a:endParaRPr>
          </a:p>
        </p:txBody>
      </p:sp>
      <p:sp>
        <p:nvSpPr>
          <p:cNvPr id="38" name="Text Box 106"/>
          <p:cNvSpPr txBox="1"/>
          <p:nvPr/>
        </p:nvSpPr>
        <p:spPr>
          <a:xfrm>
            <a:off x="3192491" y="1335636"/>
            <a:ext cx="267314" cy="269795"/>
          </a:xfrm>
          <a:prstGeom prst="rect">
            <a:avLst/>
          </a:prstGeom>
          <a:noFill/>
        </p:spPr>
        <p:txBody>
          <a:bodyPr wrap="none" rtlCol="0">
            <a:spAutoFit/>
          </a:bodyPr>
          <a:lstStyle/>
          <a:p>
            <a:pPr marL="0" marR="0">
              <a:spcBef>
                <a:spcPts val="0"/>
              </a:spcBef>
              <a:spcAft>
                <a:spcPts val="0"/>
              </a:spcAft>
            </a:pPr>
            <a:r>
              <a:rPr lang="en-US" sz="1200" kern="1200">
                <a:solidFill>
                  <a:srgbClr val="000000"/>
                </a:solidFill>
                <a:effectLst/>
                <a:latin typeface="Cambria"/>
                <a:ea typeface="ＭＳ 明朝"/>
                <a:cs typeface="Times New Roman"/>
              </a:rPr>
              <a:t>1</a:t>
            </a:r>
            <a:endParaRPr lang="en-US" sz="1200">
              <a:effectLst/>
              <a:latin typeface="Times New Roman"/>
              <a:ea typeface="ＭＳ 明朝"/>
            </a:endParaRPr>
          </a:p>
        </p:txBody>
      </p:sp>
      <p:sp>
        <p:nvSpPr>
          <p:cNvPr id="39" name="Text Box 107"/>
          <p:cNvSpPr txBox="1"/>
          <p:nvPr/>
        </p:nvSpPr>
        <p:spPr>
          <a:xfrm>
            <a:off x="3827766" y="1335636"/>
            <a:ext cx="267314" cy="269795"/>
          </a:xfrm>
          <a:prstGeom prst="rect">
            <a:avLst/>
          </a:prstGeom>
          <a:noFill/>
        </p:spPr>
        <p:txBody>
          <a:bodyPr wrap="none" rtlCol="0">
            <a:spAutoFit/>
          </a:bodyPr>
          <a:lstStyle/>
          <a:p>
            <a:pPr marL="0" marR="0">
              <a:spcBef>
                <a:spcPts val="0"/>
              </a:spcBef>
              <a:spcAft>
                <a:spcPts val="0"/>
              </a:spcAft>
            </a:pPr>
            <a:r>
              <a:rPr lang="en-US" sz="1200" kern="1200">
                <a:solidFill>
                  <a:srgbClr val="000000"/>
                </a:solidFill>
                <a:effectLst/>
                <a:latin typeface="Cambria"/>
                <a:ea typeface="ＭＳ 明朝"/>
                <a:cs typeface="Times New Roman"/>
              </a:rPr>
              <a:t>2</a:t>
            </a:r>
            <a:endParaRPr lang="en-US" sz="1200">
              <a:effectLst/>
              <a:latin typeface="Times New Roman"/>
              <a:ea typeface="ＭＳ 明朝"/>
            </a:endParaRPr>
          </a:p>
        </p:txBody>
      </p:sp>
      <p:sp>
        <p:nvSpPr>
          <p:cNvPr id="40" name="Text Box 108"/>
          <p:cNvSpPr txBox="1"/>
          <p:nvPr/>
        </p:nvSpPr>
        <p:spPr>
          <a:xfrm>
            <a:off x="5508687" y="1335636"/>
            <a:ext cx="267314" cy="269795"/>
          </a:xfrm>
          <a:prstGeom prst="rect">
            <a:avLst/>
          </a:prstGeom>
          <a:noFill/>
        </p:spPr>
        <p:txBody>
          <a:bodyPr wrap="none" rtlCol="0">
            <a:spAutoFit/>
          </a:bodyPr>
          <a:lstStyle/>
          <a:p>
            <a:pPr marL="0" marR="0">
              <a:spcBef>
                <a:spcPts val="0"/>
              </a:spcBef>
              <a:spcAft>
                <a:spcPts val="0"/>
              </a:spcAft>
            </a:pPr>
            <a:r>
              <a:rPr lang="en-US" sz="1200" kern="1200">
                <a:solidFill>
                  <a:srgbClr val="000000"/>
                </a:solidFill>
                <a:effectLst/>
                <a:latin typeface="Cambria"/>
                <a:ea typeface="ＭＳ 明朝"/>
                <a:cs typeface="Times New Roman"/>
              </a:rPr>
              <a:t>3</a:t>
            </a:r>
            <a:endParaRPr lang="en-US" sz="1200">
              <a:effectLst/>
              <a:latin typeface="Times New Roman"/>
              <a:ea typeface="ＭＳ 明朝"/>
            </a:endParaRPr>
          </a:p>
        </p:txBody>
      </p:sp>
      <p:sp>
        <p:nvSpPr>
          <p:cNvPr id="41" name="Text Box 109"/>
          <p:cNvSpPr txBox="1"/>
          <p:nvPr/>
        </p:nvSpPr>
        <p:spPr>
          <a:xfrm>
            <a:off x="6137013" y="1335636"/>
            <a:ext cx="267314" cy="269795"/>
          </a:xfrm>
          <a:prstGeom prst="rect">
            <a:avLst/>
          </a:prstGeom>
          <a:noFill/>
        </p:spPr>
        <p:txBody>
          <a:bodyPr wrap="none" rtlCol="0">
            <a:spAutoFit/>
          </a:bodyPr>
          <a:lstStyle/>
          <a:p>
            <a:pPr marL="0" marR="0">
              <a:spcBef>
                <a:spcPts val="0"/>
              </a:spcBef>
              <a:spcAft>
                <a:spcPts val="0"/>
              </a:spcAft>
            </a:pPr>
            <a:r>
              <a:rPr lang="en-US" sz="1200" kern="1200">
                <a:solidFill>
                  <a:srgbClr val="000000"/>
                </a:solidFill>
                <a:effectLst/>
                <a:latin typeface="Cambria"/>
                <a:ea typeface="ＭＳ 明朝"/>
                <a:cs typeface="Times New Roman"/>
              </a:rPr>
              <a:t>4</a:t>
            </a:r>
            <a:endParaRPr lang="en-US" sz="1200">
              <a:effectLst/>
              <a:latin typeface="Times New Roman"/>
              <a:ea typeface="ＭＳ 明朝"/>
            </a:endParaRPr>
          </a:p>
        </p:txBody>
      </p:sp>
      <p:sp>
        <p:nvSpPr>
          <p:cNvPr id="42" name="Text Box 110"/>
          <p:cNvSpPr txBox="1"/>
          <p:nvPr/>
        </p:nvSpPr>
        <p:spPr>
          <a:xfrm>
            <a:off x="2737856" y="1898143"/>
            <a:ext cx="267314" cy="269795"/>
          </a:xfrm>
          <a:prstGeom prst="rect">
            <a:avLst/>
          </a:prstGeom>
          <a:noFill/>
        </p:spPr>
        <p:txBody>
          <a:bodyPr wrap="none" rtlCol="0">
            <a:spAutoFit/>
          </a:bodyPr>
          <a:lstStyle/>
          <a:p>
            <a:pPr marL="0" marR="0">
              <a:spcBef>
                <a:spcPts val="0"/>
              </a:spcBef>
              <a:spcAft>
                <a:spcPts val="0"/>
              </a:spcAft>
            </a:pPr>
            <a:r>
              <a:rPr lang="en-US" sz="1200" kern="1200">
                <a:solidFill>
                  <a:srgbClr val="000000"/>
                </a:solidFill>
                <a:effectLst/>
                <a:latin typeface="Cambria"/>
                <a:ea typeface="ＭＳ 明朝"/>
                <a:cs typeface="Times New Roman"/>
              </a:rPr>
              <a:t>5</a:t>
            </a:r>
            <a:endParaRPr lang="en-US" sz="1200">
              <a:effectLst/>
              <a:latin typeface="Times New Roman"/>
              <a:ea typeface="ＭＳ 明朝"/>
            </a:endParaRPr>
          </a:p>
        </p:txBody>
      </p:sp>
      <p:sp>
        <p:nvSpPr>
          <p:cNvPr id="43" name="Text Box 111"/>
          <p:cNvSpPr txBox="1"/>
          <p:nvPr/>
        </p:nvSpPr>
        <p:spPr>
          <a:xfrm>
            <a:off x="3316554" y="1898143"/>
            <a:ext cx="267314" cy="269795"/>
          </a:xfrm>
          <a:prstGeom prst="rect">
            <a:avLst/>
          </a:prstGeom>
          <a:noFill/>
        </p:spPr>
        <p:txBody>
          <a:bodyPr wrap="none" rtlCol="0">
            <a:spAutoFit/>
          </a:bodyPr>
          <a:lstStyle/>
          <a:p>
            <a:pPr marL="0" marR="0">
              <a:spcBef>
                <a:spcPts val="0"/>
              </a:spcBef>
              <a:spcAft>
                <a:spcPts val="0"/>
              </a:spcAft>
            </a:pPr>
            <a:r>
              <a:rPr lang="en-US" sz="1200" kern="1200">
                <a:solidFill>
                  <a:srgbClr val="000000"/>
                </a:solidFill>
                <a:effectLst/>
                <a:latin typeface="Cambria"/>
                <a:ea typeface="ＭＳ 明朝"/>
                <a:cs typeface="Times New Roman"/>
              </a:rPr>
              <a:t>6</a:t>
            </a:r>
            <a:endParaRPr lang="en-US" sz="1200">
              <a:effectLst/>
              <a:latin typeface="Times New Roman"/>
              <a:ea typeface="ＭＳ 明朝"/>
            </a:endParaRPr>
          </a:p>
        </p:txBody>
      </p:sp>
      <p:sp>
        <p:nvSpPr>
          <p:cNvPr id="44" name="Text Box 112"/>
          <p:cNvSpPr txBox="1"/>
          <p:nvPr/>
        </p:nvSpPr>
        <p:spPr>
          <a:xfrm>
            <a:off x="3844017" y="1898143"/>
            <a:ext cx="267314" cy="269795"/>
          </a:xfrm>
          <a:prstGeom prst="rect">
            <a:avLst/>
          </a:prstGeom>
          <a:noFill/>
        </p:spPr>
        <p:txBody>
          <a:bodyPr wrap="none" rtlCol="0">
            <a:spAutoFit/>
          </a:bodyPr>
          <a:lstStyle/>
          <a:p>
            <a:pPr marL="0" marR="0">
              <a:spcBef>
                <a:spcPts val="0"/>
              </a:spcBef>
              <a:spcAft>
                <a:spcPts val="0"/>
              </a:spcAft>
            </a:pPr>
            <a:r>
              <a:rPr lang="en-US" sz="1200" kern="1200">
                <a:solidFill>
                  <a:srgbClr val="000000"/>
                </a:solidFill>
                <a:effectLst/>
                <a:latin typeface="Cambria"/>
                <a:ea typeface="ＭＳ 明朝"/>
                <a:cs typeface="Times New Roman"/>
              </a:rPr>
              <a:t>7</a:t>
            </a:r>
            <a:endParaRPr lang="en-US" sz="1200">
              <a:effectLst/>
              <a:latin typeface="Times New Roman"/>
              <a:ea typeface="ＭＳ 明朝"/>
            </a:endParaRPr>
          </a:p>
        </p:txBody>
      </p:sp>
      <p:sp>
        <p:nvSpPr>
          <p:cNvPr id="45" name="Text Box 113"/>
          <p:cNvSpPr txBox="1"/>
          <p:nvPr/>
        </p:nvSpPr>
        <p:spPr>
          <a:xfrm>
            <a:off x="4371662" y="1898143"/>
            <a:ext cx="267314" cy="269795"/>
          </a:xfrm>
          <a:prstGeom prst="rect">
            <a:avLst/>
          </a:prstGeom>
          <a:noFill/>
        </p:spPr>
        <p:txBody>
          <a:bodyPr wrap="none" rtlCol="0">
            <a:spAutoFit/>
          </a:bodyPr>
          <a:lstStyle/>
          <a:p>
            <a:pPr marL="0" marR="0">
              <a:spcBef>
                <a:spcPts val="0"/>
              </a:spcBef>
              <a:spcAft>
                <a:spcPts val="0"/>
              </a:spcAft>
            </a:pPr>
            <a:r>
              <a:rPr lang="en-US" sz="1200" kern="1200">
                <a:solidFill>
                  <a:srgbClr val="000000"/>
                </a:solidFill>
                <a:effectLst/>
                <a:latin typeface="Cambria"/>
                <a:ea typeface="ＭＳ 明朝"/>
                <a:cs typeface="Times New Roman"/>
              </a:rPr>
              <a:t>8</a:t>
            </a:r>
            <a:endParaRPr lang="en-US" sz="1200">
              <a:effectLst/>
              <a:latin typeface="Times New Roman"/>
              <a:ea typeface="ＭＳ 明朝"/>
            </a:endParaRPr>
          </a:p>
        </p:txBody>
      </p:sp>
      <p:sp>
        <p:nvSpPr>
          <p:cNvPr id="46" name="Text Box 114"/>
          <p:cNvSpPr txBox="1"/>
          <p:nvPr/>
        </p:nvSpPr>
        <p:spPr>
          <a:xfrm>
            <a:off x="5306108" y="1898143"/>
            <a:ext cx="267314" cy="269795"/>
          </a:xfrm>
          <a:prstGeom prst="rect">
            <a:avLst/>
          </a:prstGeom>
          <a:noFill/>
        </p:spPr>
        <p:txBody>
          <a:bodyPr wrap="none" rtlCol="0">
            <a:spAutoFit/>
          </a:bodyPr>
          <a:lstStyle/>
          <a:p>
            <a:pPr marL="0" marR="0">
              <a:spcBef>
                <a:spcPts val="0"/>
              </a:spcBef>
              <a:spcAft>
                <a:spcPts val="0"/>
              </a:spcAft>
            </a:pPr>
            <a:r>
              <a:rPr lang="en-US" sz="1200" kern="1200">
                <a:solidFill>
                  <a:srgbClr val="000000"/>
                </a:solidFill>
                <a:effectLst/>
                <a:latin typeface="Cambria"/>
                <a:ea typeface="ＭＳ 明朝"/>
                <a:cs typeface="Times New Roman"/>
              </a:rPr>
              <a:t>9</a:t>
            </a:r>
            <a:endParaRPr lang="en-US" sz="1200">
              <a:effectLst/>
              <a:latin typeface="Times New Roman"/>
              <a:ea typeface="ＭＳ 明朝"/>
            </a:endParaRPr>
          </a:p>
        </p:txBody>
      </p:sp>
      <p:sp>
        <p:nvSpPr>
          <p:cNvPr id="47" name="Text Box 115"/>
          <p:cNvSpPr txBox="1"/>
          <p:nvPr/>
        </p:nvSpPr>
        <p:spPr>
          <a:xfrm>
            <a:off x="5842512" y="1898143"/>
            <a:ext cx="351762" cy="269795"/>
          </a:xfrm>
          <a:prstGeom prst="rect">
            <a:avLst/>
          </a:prstGeom>
          <a:noFill/>
        </p:spPr>
        <p:txBody>
          <a:bodyPr wrap="none" rtlCol="0">
            <a:spAutoFit/>
          </a:bodyPr>
          <a:lstStyle/>
          <a:p>
            <a:pPr marL="0" marR="0">
              <a:spcBef>
                <a:spcPts val="0"/>
              </a:spcBef>
              <a:spcAft>
                <a:spcPts val="0"/>
              </a:spcAft>
            </a:pPr>
            <a:r>
              <a:rPr lang="en-US" sz="1200" kern="1200">
                <a:solidFill>
                  <a:srgbClr val="000000"/>
                </a:solidFill>
                <a:effectLst/>
                <a:latin typeface="Cambria"/>
                <a:ea typeface="ＭＳ 明朝"/>
                <a:cs typeface="Times New Roman"/>
              </a:rPr>
              <a:t>10</a:t>
            </a:r>
            <a:endParaRPr lang="en-US" sz="1200">
              <a:effectLst/>
              <a:latin typeface="Times New Roman"/>
              <a:ea typeface="ＭＳ 明朝"/>
            </a:endParaRPr>
          </a:p>
        </p:txBody>
      </p:sp>
      <p:sp>
        <p:nvSpPr>
          <p:cNvPr id="48" name="Text Box 116"/>
          <p:cNvSpPr txBox="1"/>
          <p:nvPr/>
        </p:nvSpPr>
        <p:spPr>
          <a:xfrm>
            <a:off x="6400564" y="1898143"/>
            <a:ext cx="351762" cy="269795"/>
          </a:xfrm>
          <a:prstGeom prst="rect">
            <a:avLst/>
          </a:prstGeom>
          <a:noFill/>
        </p:spPr>
        <p:txBody>
          <a:bodyPr wrap="none" rtlCol="0">
            <a:spAutoFit/>
          </a:bodyPr>
          <a:lstStyle/>
          <a:p>
            <a:pPr marL="0" marR="0">
              <a:spcBef>
                <a:spcPts val="0"/>
              </a:spcBef>
              <a:spcAft>
                <a:spcPts val="0"/>
              </a:spcAft>
            </a:pPr>
            <a:r>
              <a:rPr lang="en-US" sz="1200" kern="1200">
                <a:solidFill>
                  <a:srgbClr val="000000"/>
                </a:solidFill>
                <a:effectLst/>
                <a:latin typeface="Cambria"/>
                <a:ea typeface="ＭＳ 明朝"/>
                <a:cs typeface="Times New Roman"/>
              </a:rPr>
              <a:t>11</a:t>
            </a:r>
            <a:endParaRPr lang="en-US" sz="1200">
              <a:effectLst/>
              <a:latin typeface="Times New Roman"/>
              <a:ea typeface="ＭＳ 明朝"/>
            </a:endParaRPr>
          </a:p>
        </p:txBody>
      </p:sp>
      <p:sp>
        <p:nvSpPr>
          <p:cNvPr id="49" name="Text Box 117"/>
          <p:cNvSpPr txBox="1"/>
          <p:nvPr/>
        </p:nvSpPr>
        <p:spPr>
          <a:xfrm>
            <a:off x="4238241" y="2473352"/>
            <a:ext cx="351762" cy="269795"/>
          </a:xfrm>
          <a:prstGeom prst="rect">
            <a:avLst/>
          </a:prstGeom>
          <a:noFill/>
        </p:spPr>
        <p:txBody>
          <a:bodyPr wrap="none" rtlCol="0">
            <a:spAutoFit/>
          </a:bodyPr>
          <a:lstStyle/>
          <a:p>
            <a:pPr marL="0" marR="0">
              <a:spcBef>
                <a:spcPts val="0"/>
              </a:spcBef>
              <a:spcAft>
                <a:spcPts val="0"/>
              </a:spcAft>
            </a:pPr>
            <a:r>
              <a:rPr lang="en-US" sz="1200" kern="1200">
                <a:solidFill>
                  <a:srgbClr val="000000"/>
                </a:solidFill>
                <a:effectLst/>
                <a:latin typeface="Cambria"/>
                <a:ea typeface="ＭＳ 明朝"/>
                <a:cs typeface="Times New Roman"/>
              </a:rPr>
              <a:t>12</a:t>
            </a:r>
            <a:endParaRPr lang="en-US" sz="1200">
              <a:effectLst/>
              <a:latin typeface="Times New Roman"/>
              <a:ea typeface="ＭＳ 明朝"/>
            </a:endParaRPr>
          </a:p>
        </p:txBody>
      </p:sp>
      <p:sp>
        <p:nvSpPr>
          <p:cNvPr id="50" name="Text Box 118"/>
          <p:cNvSpPr txBox="1"/>
          <p:nvPr/>
        </p:nvSpPr>
        <p:spPr>
          <a:xfrm>
            <a:off x="4781938" y="2473547"/>
            <a:ext cx="351762" cy="269795"/>
          </a:xfrm>
          <a:prstGeom prst="rect">
            <a:avLst/>
          </a:prstGeom>
          <a:noFill/>
        </p:spPr>
        <p:txBody>
          <a:bodyPr wrap="none" rtlCol="0">
            <a:spAutoFit/>
          </a:bodyPr>
          <a:lstStyle/>
          <a:p>
            <a:pPr marL="0" marR="0">
              <a:spcBef>
                <a:spcPts val="0"/>
              </a:spcBef>
              <a:spcAft>
                <a:spcPts val="0"/>
              </a:spcAft>
            </a:pPr>
            <a:r>
              <a:rPr lang="en-US" sz="1200" kern="1200">
                <a:solidFill>
                  <a:srgbClr val="000000"/>
                </a:solidFill>
                <a:effectLst/>
                <a:latin typeface="Cambria"/>
                <a:ea typeface="ＭＳ 明朝"/>
                <a:cs typeface="Times New Roman"/>
              </a:rPr>
              <a:t>13</a:t>
            </a:r>
            <a:endParaRPr lang="en-US" sz="1200">
              <a:effectLst/>
              <a:latin typeface="Times New Roman"/>
              <a:ea typeface="ＭＳ 明朝"/>
            </a:endParaRPr>
          </a:p>
        </p:txBody>
      </p:sp>
      <p:sp>
        <p:nvSpPr>
          <p:cNvPr id="51" name="Text Box 119"/>
          <p:cNvSpPr txBox="1"/>
          <p:nvPr/>
        </p:nvSpPr>
        <p:spPr>
          <a:xfrm>
            <a:off x="5371799" y="2473312"/>
            <a:ext cx="351762" cy="269795"/>
          </a:xfrm>
          <a:prstGeom prst="rect">
            <a:avLst/>
          </a:prstGeom>
          <a:noFill/>
        </p:spPr>
        <p:txBody>
          <a:bodyPr wrap="none" rtlCol="0">
            <a:spAutoFit/>
          </a:bodyPr>
          <a:lstStyle/>
          <a:p>
            <a:pPr marL="0" marR="0">
              <a:spcBef>
                <a:spcPts val="0"/>
              </a:spcBef>
              <a:spcAft>
                <a:spcPts val="0"/>
              </a:spcAft>
            </a:pPr>
            <a:r>
              <a:rPr lang="en-US" sz="1200" kern="1200">
                <a:solidFill>
                  <a:srgbClr val="000000"/>
                </a:solidFill>
                <a:effectLst/>
                <a:latin typeface="Cambria"/>
                <a:ea typeface="ＭＳ 明朝"/>
                <a:cs typeface="Times New Roman"/>
              </a:rPr>
              <a:t>14</a:t>
            </a:r>
            <a:endParaRPr lang="en-US" sz="1200">
              <a:effectLst/>
              <a:latin typeface="Times New Roman"/>
              <a:ea typeface="ＭＳ 明朝"/>
            </a:endParaRPr>
          </a:p>
        </p:txBody>
      </p:sp>
    </p:spTree>
    <p:extLst>
      <p:ext uri="{BB962C8B-B14F-4D97-AF65-F5344CB8AC3E}">
        <p14:creationId xmlns:p14="http://schemas.microsoft.com/office/powerpoint/2010/main" val="206056782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Red-Green Colorblindness</a:t>
            </a:r>
            <a:endParaRPr lang="en-US" dirty="0"/>
          </a:p>
        </p:txBody>
      </p:sp>
      <p:pic>
        <p:nvPicPr>
          <p:cNvPr id="4" name="Picture 3"/>
          <p:cNvPicPr>
            <a:picLocks noChangeAspect="1"/>
          </p:cNvPicPr>
          <p:nvPr/>
        </p:nvPicPr>
        <p:blipFill>
          <a:blip r:embed="rId2"/>
          <a:stretch>
            <a:fillRect/>
          </a:stretch>
        </p:blipFill>
        <p:spPr>
          <a:xfrm>
            <a:off x="4686300" y="2006600"/>
            <a:ext cx="3302000" cy="3238500"/>
          </a:xfrm>
          <a:prstGeom prst="rect">
            <a:avLst/>
          </a:prstGeom>
        </p:spPr>
      </p:pic>
      <p:pic>
        <p:nvPicPr>
          <p:cNvPr id="9" name="Picture 8"/>
          <p:cNvPicPr>
            <a:picLocks noChangeAspect="1"/>
          </p:cNvPicPr>
          <p:nvPr/>
        </p:nvPicPr>
        <p:blipFill>
          <a:blip r:embed="rId3"/>
          <a:stretch>
            <a:fillRect/>
          </a:stretch>
        </p:blipFill>
        <p:spPr>
          <a:xfrm>
            <a:off x="1270000" y="2006600"/>
            <a:ext cx="3302000" cy="3302000"/>
          </a:xfrm>
          <a:prstGeom prst="rect">
            <a:avLst/>
          </a:prstGeom>
        </p:spPr>
      </p:pic>
    </p:spTree>
    <p:extLst>
      <p:ext uri="{BB962C8B-B14F-4D97-AF65-F5344CB8AC3E}">
        <p14:creationId xmlns:p14="http://schemas.microsoft.com/office/powerpoint/2010/main" val="49796387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243" y="0"/>
            <a:ext cx="7583487" cy="1044388"/>
          </a:xfrm>
        </p:spPr>
        <p:txBody>
          <a:bodyPr/>
          <a:lstStyle/>
          <a:p>
            <a:r>
              <a:rPr lang="en-US" dirty="0" smtClean="0"/>
              <a:t>Pedigree Analysis (5</a:t>
            </a:r>
            <a:r>
              <a:rPr lang="en-US" baseline="30000" dirty="0" smtClean="0"/>
              <a:t>th</a:t>
            </a:r>
            <a:r>
              <a:rPr lang="en-US" dirty="0" smtClean="0"/>
              <a:t>)</a:t>
            </a:r>
            <a:endParaRPr lang="en-US" dirty="0"/>
          </a:p>
        </p:txBody>
      </p:sp>
      <p:grpSp>
        <p:nvGrpSpPr>
          <p:cNvPr id="257" name="Group 256"/>
          <p:cNvGrpSpPr/>
          <p:nvPr/>
        </p:nvGrpSpPr>
        <p:grpSpPr>
          <a:xfrm>
            <a:off x="2778163" y="1225496"/>
            <a:ext cx="3744953" cy="2151164"/>
            <a:chOff x="825626" y="2066379"/>
            <a:chExt cx="3744953" cy="2151164"/>
          </a:xfrm>
        </p:grpSpPr>
        <p:sp>
          <p:nvSpPr>
            <p:cNvPr id="258" name="Oval 257"/>
            <p:cNvSpPr/>
            <p:nvPr/>
          </p:nvSpPr>
          <p:spPr>
            <a:xfrm>
              <a:off x="3898913" y="3792405"/>
              <a:ext cx="251971" cy="251994"/>
            </a:xfrm>
            <a:prstGeom prst="ellipse">
              <a:avLst/>
            </a:prstGeom>
            <a:solidFill>
              <a:schemeClr val="tx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noFill/>
              </a:endParaRPr>
            </a:p>
          </p:txBody>
        </p:sp>
        <p:sp>
          <p:nvSpPr>
            <p:cNvPr id="259" name="Rectangle 258"/>
            <p:cNvSpPr/>
            <p:nvPr/>
          </p:nvSpPr>
          <p:spPr>
            <a:xfrm>
              <a:off x="3118707" y="3792405"/>
              <a:ext cx="262049" cy="251994"/>
            </a:xfrm>
            <a:prstGeom prst="rect">
              <a:avLst/>
            </a:prstGeom>
            <a:solidFill>
              <a:srgbClr val="000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Oval 259"/>
            <p:cNvSpPr/>
            <p:nvPr/>
          </p:nvSpPr>
          <p:spPr>
            <a:xfrm>
              <a:off x="3242384" y="2654493"/>
              <a:ext cx="251971" cy="251994"/>
            </a:xfrm>
            <a:prstGeom prst="ellipse">
              <a:avLst/>
            </a:prstGeom>
            <a:solidFill>
              <a:srgbClr val="FFFF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noFill/>
              </a:endParaRPr>
            </a:p>
          </p:txBody>
        </p:sp>
        <p:sp>
          <p:nvSpPr>
            <p:cNvPr id="261" name="Rectangle 260"/>
            <p:cNvSpPr/>
            <p:nvPr/>
          </p:nvSpPr>
          <p:spPr>
            <a:xfrm>
              <a:off x="3051292" y="3209498"/>
              <a:ext cx="262049" cy="251994"/>
            </a:xfrm>
            <a:prstGeom prst="rect">
              <a:avLst/>
            </a:prstGeom>
            <a:solidFill>
              <a:srgbClr val="FFFF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Rectangle 261"/>
            <p:cNvSpPr/>
            <p:nvPr/>
          </p:nvSpPr>
          <p:spPr>
            <a:xfrm>
              <a:off x="1081599" y="2066379"/>
              <a:ext cx="262049" cy="251994"/>
            </a:xfrm>
            <a:prstGeom prst="rect">
              <a:avLst/>
            </a:prstGeom>
            <a:solidFill>
              <a:schemeClr val="tx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Oval 262"/>
            <p:cNvSpPr/>
            <p:nvPr/>
          </p:nvSpPr>
          <p:spPr>
            <a:xfrm>
              <a:off x="1716564" y="2066379"/>
              <a:ext cx="251971" cy="251994"/>
            </a:xfrm>
            <a:prstGeom prst="ellipse">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noFill/>
              </a:endParaRPr>
            </a:p>
          </p:txBody>
        </p:sp>
        <p:cxnSp>
          <p:nvCxnSpPr>
            <p:cNvPr id="264" name="Straight Connector 263"/>
            <p:cNvCxnSpPr>
              <a:stCxn id="262" idx="3"/>
              <a:endCxn id="263" idx="2"/>
            </p:cNvCxnSpPr>
            <p:nvPr/>
          </p:nvCxnSpPr>
          <p:spPr>
            <a:xfrm>
              <a:off x="1343648" y="2192376"/>
              <a:ext cx="372916"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5" name="Rectangle 264"/>
            <p:cNvSpPr/>
            <p:nvPr/>
          </p:nvSpPr>
          <p:spPr>
            <a:xfrm>
              <a:off x="2650835" y="2646525"/>
              <a:ext cx="262049" cy="251994"/>
            </a:xfrm>
            <a:prstGeom prst="rect">
              <a:avLst/>
            </a:prstGeom>
            <a:solidFill>
              <a:srgbClr val="FFFF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Oval 265"/>
            <p:cNvSpPr/>
            <p:nvPr/>
          </p:nvSpPr>
          <p:spPr>
            <a:xfrm>
              <a:off x="1850928" y="2646525"/>
              <a:ext cx="251971" cy="251994"/>
            </a:xfrm>
            <a:prstGeom prst="ellipse">
              <a:avLst/>
            </a:prstGeom>
            <a:solidFill>
              <a:srgbClr val="FFFF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noFill/>
              </a:endParaRPr>
            </a:p>
          </p:txBody>
        </p:sp>
        <p:cxnSp>
          <p:nvCxnSpPr>
            <p:cNvPr id="267" name="Straight Connector 266"/>
            <p:cNvCxnSpPr/>
            <p:nvPr/>
          </p:nvCxnSpPr>
          <p:spPr>
            <a:xfrm>
              <a:off x="1148196" y="2487535"/>
              <a:ext cx="1640417"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p:nvCxnSpPr>
          <p:spPr>
            <a:xfrm>
              <a:off x="1548246" y="2192376"/>
              <a:ext cx="0" cy="295159"/>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a:off x="1154546" y="2487535"/>
              <a:ext cx="0" cy="1524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p:nvCxnSpPr>
          <p:spPr>
            <a:xfrm>
              <a:off x="1970564" y="2487535"/>
              <a:ext cx="0" cy="1524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p:nvCxnSpPr>
          <p:spPr>
            <a:xfrm>
              <a:off x="2788613" y="2487535"/>
              <a:ext cx="0" cy="1524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p:nvCxnSpPr>
          <p:spPr>
            <a:xfrm>
              <a:off x="2922042" y="2764108"/>
              <a:ext cx="316827" cy="1162"/>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a:off x="3105167" y="2758907"/>
              <a:ext cx="0" cy="295159"/>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74" name="Oval 273"/>
            <p:cNvSpPr/>
            <p:nvPr/>
          </p:nvSpPr>
          <p:spPr>
            <a:xfrm>
              <a:off x="3430371" y="3209498"/>
              <a:ext cx="251971" cy="251994"/>
            </a:xfrm>
            <a:prstGeom prst="ellipse">
              <a:avLst/>
            </a:prstGeom>
            <a:solidFill>
              <a:srgbClr val="FFFF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noFill/>
              </a:endParaRPr>
            </a:p>
          </p:txBody>
        </p:sp>
        <p:cxnSp>
          <p:nvCxnSpPr>
            <p:cNvPr id="275" name="Straight Connector 274"/>
            <p:cNvCxnSpPr/>
            <p:nvPr/>
          </p:nvCxnSpPr>
          <p:spPr>
            <a:xfrm>
              <a:off x="2779964" y="3061152"/>
              <a:ext cx="774463"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p:cNvCxnSpPr/>
            <p:nvPr/>
          </p:nvCxnSpPr>
          <p:spPr>
            <a:xfrm>
              <a:off x="2788613" y="3067243"/>
              <a:ext cx="0" cy="1524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a:off x="3179603" y="3057098"/>
              <a:ext cx="0" cy="1524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a:off x="3554427" y="3057098"/>
              <a:ext cx="0" cy="1524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79" name="Rectangle 278"/>
            <p:cNvSpPr/>
            <p:nvPr/>
          </p:nvSpPr>
          <p:spPr>
            <a:xfrm>
              <a:off x="1017171" y="2638111"/>
              <a:ext cx="262049" cy="251994"/>
            </a:xfrm>
            <a:prstGeom prst="rect">
              <a:avLst/>
            </a:prstGeom>
            <a:solidFill>
              <a:srgbClr val="FFFF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TextBox 279"/>
            <p:cNvSpPr txBox="1"/>
            <p:nvPr/>
          </p:nvSpPr>
          <p:spPr>
            <a:xfrm>
              <a:off x="1090722" y="2257717"/>
              <a:ext cx="249663" cy="246221"/>
            </a:xfrm>
            <a:prstGeom prst="rect">
              <a:avLst/>
            </a:prstGeom>
            <a:noFill/>
          </p:spPr>
          <p:txBody>
            <a:bodyPr wrap="none" rtlCol="0">
              <a:spAutoFit/>
            </a:bodyPr>
            <a:lstStyle/>
            <a:p>
              <a:r>
                <a:rPr lang="en-US" sz="1000" dirty="0" smtClean="0"/>
                <a:t>1</a:t>
              </a:r>
              <a:endParaRPr lang="en-US" sz="1000" dirty="0"/>
            </a:p>
          </p:txBody>
        </p:sp>
        <p:sp>
          <p:nvSpPr>
            <p:cNvPr id="281" name="TextBox 280"/>
            <p:cNvSpPr txBox="1"/>
            <p:nvPr/>
          </p:nvSpPr>
          <p:spPr>
            <a:xfrm>
              <a:off x="1726098" y="2257717"/>
              <a:ext cx="249663" cy="246221"/>
            </a:xfrm>
            <a:prstGeom prst="rect">
              <a:avLst/>
            </a:prstGeom>
            <a:noFill/>
          </p:spPr>
          <p:txBody>
            <a:bodyPr wrap="none" rtlCol="0">
              <a:spAutoFit/>
            </a:bodyPr>
            <a:lstStyle/>
            <a:p>
              <a:r>
                <a:rPr lang="en-US" sz="1000" dirty="0"/>
                <a:t>2</a:t>
              </a:r>
            </a:p>
          </p:txBody>
        </p:sp>
        <p:sp>
          <p:nvSpPr>
            <p:cNvPr id="282" name="TextBox 281"/>
            <p:cNvSpPr txBox="1"/>
            <p:nvPr/>
          </p:nvSpPr>
          <p:spPr>
            <a:xfrm>
              <a:off x="1029714" y="2829427"/>
              <a:ext cx="249663" cy="246221"/>
            </a:xfrm>
            <a:prstGeom prst="rect">
              <a:avLst/>
            </a:prstGeom>
            <a:noFill/>
          </p:spPr>
          <p:txBody>
            <a:bodyPr wrap="none" rtlCol="0">
              <a:spAutoFit/>
            </a:bodyPr>
            <a:lstStyle/>
            <a:p>
              <a:r>
                <a:rPr lang="en-US" sz="1000" dirty="0"/>
                <a:t>3</a:t>
              </a:r>
            </a:p>
          </p:txBody>
        </p:sp>
        <p:sp>
          <p:nvSpPr>
            <p:cNvPr id="283" name="TextBox 282"/>
            <p:cNvSpPr txBox="1"/>
            <p:nvPr/>
          </p:nvSpPr>
          <p:spPr>
            <a:xfrm>
              <a:off x="1456263" y="2829427"/>
              <a:ext cx="249663" cy="246221"/>
            </a:xfrm>
            <a:prstGeom prst="rect">
              <a:avLst/>
            </a:prstGeom>
            <a:noFill/>
          </p:spPr>
          <p:txBody>
            <a:bodyPr wrap="none" rtlCol="0">
              <a:spAutoFit/>
            </a:bodyPr>
            <a:lstStyle/>
            <a:p>
              <a:r>
                <a:rPr lang="en-US" sz="1000" dirty="0"/>
                <a:t>4</a:t>
              </a:r>
            </a:p>
          </p:txBody>
        </p:sp>
        <p:sp>
          <p:nvSpPr>
            <p:cNvPr id="284" name="TextBox 283"/>
            <p:cNvSpPr txBox="1"/>
            <p:nvPr/>
          </p:nvSpPr>
          <p:spPr>
            <a:xfrm>
              <a:off x="1843703" y="2829427"/>
              <a:ext cx="249663" cy="246221"/>
            </a:xfrm>
            <a:prstGeom prst="rect">
              <a:avLst/>
            </a:prstGeom>
            <a:noFill/>
          </p:spPr>
          <p:txBody>
            <a:bodyPr wrap="none" rtlCol="0">
              <a:spAutoFit/>
            </a:bodyPr>
            <a:lstStyle/>
            <a:p>
              <a:r>
                <a:rPr lang="en-US" sz="1000" dirty="0"/>
                <a:t>5</a:t>
              </a:r>
            </a:p>
          </p:txBody>
        </p:sp>
        <p:sp>
          <p:nvSpPr>
            <p:cNvPr id="285" name="TextBox 284"/>
            <p:cNvSpPr txBox="1"/>
            <p:nvPr/>
          </p:nvSpPr>
          <p:spPr>
            <a:xfrm>
              <a:off x="2655132" y="2829427"/>
              <a:ext cx="249663" cy="246221"/>
            </a:xfrm>
            <a:prstGeom prst="rect">
              <a:avLst/>
            </a:prstGeom>
            <a:noFill/>
          </p:spPr>
          <p:txBody>
            <a:bodyPr wrap="none" rtlCol="0">
              <a:spAutoFit/>
            </a:bodyPr>
            <a:lstStyle/>
            <a:p>
              <a:r>
                <a:rPr lang="en-US" sz="1000" dirty="0"/>
                <a:t>7</a:t>
              </a:r>
            </a:p>
          </p:txBody>
        </p:sp>
        <p:sp>
          <p:nvSpPr>
            <p:cNvPr id="286" name="TextBox 285"/>
            <p:cNvSpPr txBox="1"/>
            <p:nvPr/>
          </p:nvSpPr>
          <p:spPr>
            <a:xfrm>
              <a:off x="1161466" y="3384433"/>
              <a:ext cx="413144" cy="246221"/>
            </a:xfrm>
            <a:prstGeom prst="rect">
              <a:avLst/>
            </a:prstGeom>
            <a:noFill/>
          </p:spPr>
          <p:txBody>
            <a:bodyPr wrap="square" rtlCol="0">
              <a:spAutoFit/>
            </a:bodyPr>
            <a:lstStyle/>
            <a:p>
              <a:r>
                <a:rPr lang="en-US" sz="1000" dirty="0" smtClean="0"/>
                <a:t>9</a:t>
              </a:r>
              <a:endParaRPr lang="en-US" sz="1000" dirty="0"/>
            </a:p>
          </p:txBody>
        </p:sp>
        <p:sp>
          <p:nvSpPr>
            <p:cNvPr id="287" name="Oval 286"/>
            <p:cNvSpPr/>
            <p:nvPr/>
          </p:nvSpPr>
          <p:spPr>
            <a:xfrm>
              <a:off x="1464593" y="2646525"/>
              <a:ext cx="251971" cy="251994"/>
            </a:xfrm>
            <a:prstGeom prst="ellipse">
              <a:avLst/>
            </a:prstGeom>
            <a:solidFill>
              <a:srgbClr val="FFFF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noFill/>
              </a:endParaRPr>
            </a:p>
          </p:txBody>
        </p:sp>
        <p:sp>
          <p:nvSpPr>
            <p:cNvPr id="288" name="TextBox 287"/>
            <p:cNvSpPr txBox="1"/>
            <p:nvPr/>
          </p:nvSpPr>
          <p:spPr>
            <a:xfrm>
              <a:off x="2200852" y="2829427"/>
              <a:ext cx="249663" cy="246221"/>
            </a:xfrm>
            <a:prstGeom prst="rect">
              <a:avLst/>
            </a:prstGeom>
            <a:noFill/>
          </p:spPr>
          <p:txBody>
            <a:bodyPr wrap="none" rtlCol="0">
              <a:spAutoFit/>
            </a:bodyPr>
            <a:lstStyle/>
            <a:p>
              <a:r>
                <a:rPr lang="en-US" sz="1000" dirty="0"/>
                <a:t>6</a:t>
              </a:r>
            </a:p>
          </p:txBody>
        </p:sp>
        <p:sp>
          <p:nvSpPr>
            <p:cNvPr id="289" name="TextBox 288"/>
            <p:cNvSpPr txBox="1"/>
            <p:nvPr/>
          </p:nvSpPr>
          <p:spPr>
            <a:xfrm>
              <a:off x="3235005" y="2829427"/>
              <a:ext cx="249663" cy="246221"/>
            </a:xfrm>
            <a:prstGeom prst="rect">
              <a:avLst/>
            </a:prstGeom>
            <a:noFill/>
          </p:spPr>
          <p:txBody>
            <a:bodyPr wrap="none" rtlCol="0">
              <a:spAutoFit/>
            </a:bodyPr>
            <a:lstStyle/>
            <a:p>
              <a:r>
                <a:rPr lang="en-US" sz="1000" dirty="0"/>
                <a:t>8</a:t>
              </a:r>
            </a:p>
          </p:txBody>
        </p:sp>
        <p:sp>
          <p:nvSpPr>
            <p:cNvPr id="290" name="Rectangle 289"/>
            <p:cNvSpPr/>
            <p:nvPr/>
          </p:nvSpPr>
          <p:spPr>
            <a:xfrm>
              <a:off x="3842003" y="3209498"/>
              <a:ext cx="262049" cy="251994"/>
            </a:xfrm>
            <a:prstGeom prst="rect">
              <a:avLst/>
            </a:prstGeom>
            <a:solidFill>
              <a:srgbClr val="000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Rectangle 290"/>
            <p:cNvSpPr/>
            <p:nvPr/>
          </p:nvSpPr>
          <p:spPr>
            <a:xfrm>
              <a:off x="4283977" y="3792405"/>
              <a:ext cx="262049" cy="251994"/>
            </a:xfrm>
            <a:prstGeom prst="rect">
              <a:avLst/>
            </a:prstGeom>
            <a:solidFill>
              <a:srgbClr val="FFFF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2" name="Straight Connector 291"/>
            <p:cNvCxnSpPr/>
            <p:nvPr/>
          </p:nvCxnSpPr>
          <p:spPr>
            <a:xfrm>
              <a:off x="1589564" y="2494125"/>
              <a:ext cx="0" cy="1524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93" name="Rectangle 292"/>
            <p:cNvSpPr/>
            <p:nvPr/>
          </p:nvSpPr>
          <p:spPr>
            <a:xfrm>
              <a:off x="2200852" y="2646525"/>
              <a:ext cx="262049" cy="251994"/>
            </a:xfrm>
            <a:prstGeom prst="rect">
              <a:avLst/>
            </a:prstGeom>
            <a:solidFill>
              <a:srgbClr val="FFFF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4" name="Straight Connector 293"/>
            <p:cNvCxnSpPr>
              <a:stCxn id="266" idx="6"/>
              <a:endCxn id="293" idx="1"/>
            </p:cNvCxnSpPr>
            <p:nvPr/>
          </p:nvCxnSpPr>
          <p:spPr>
            <a:xfrm>
              <a:off x="2102899" y="2772522"/>
              <a:ext cx="97953" cy="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5" name="Straight Connector 294"/>
            <p:cNvCxnSpPr>
              <a:stCxn id="274" idx="6"/>
              <a:endCxn id="290" idx="1"/>
            </p:cNvCxnSpPr>
            <p:nvPr/>
          </p:nvCxnSpPr>
          <p:spPr>
            <a:xfrm>
              <a:off x="3682342" y="3335495"/>
              <a:ext cx="159661"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p:nvCxnSpPr>
          <p:spPr>
            <a:xfrm>
              <a:off x="2152667" y="2781849"/>
              <a:ext cx="0" cy="295159"/>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a:off x="3765569" y="3335495"/>
              <a:ext cx="0" cy="295159"/>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p:nvCxnSpPr>
          <p:spPr>
            <a:xfrm>
              <a:off x="3243539" y="3631930"/>
              <a:ext cx="1169711" cy="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99" name="Oval 298"/>
            <p:cNvSpPr/>
            <p:nvPr/>
          </p:nvSpPr>
          <p:spPr>
            <a:xfrm>
              <a:off x="3513849" y="3792405"/>
              <a:ext cx="251971" cy="251994"/>
            </a:xfrm>
            <a:prstGeom prst="ellipse">
              <a:avLst/>
            </a:prstGeom>
            <a:solidFill>
              <a:srgbClr val="FFFF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noFill/>
              </a:endParaRPr>
            </a:p>
          </p:txBody>
        </p:sp>
        <p:sp>
          <p:nvSpPr>
            <p:cNvPr id="300" name="Rectangle 299"/>
            <p:cNvSpPr/>
            <p:nvPr/>
          </p:nvSpPr>
          <p:spPr>
            <a:xfrm>
              <a:off x="2659708" y="3217918"/>
              <a:ext cx="262049" cy="251994"/>
            </a:xfrm>
            <a:prstGeom prst="rect">
              <a:avLst/>
            </a:prstGeom>
            <a:solidFill>
              <a:schemeClr val="tx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1" name="Straight Connector 300"/>
            <p:cNvCxnSpPr/>
            <p:nvPr/>
          </p:nvCxnSpPr>
          <p:spPr>
            <a:xfrm>
              <a:off x="4019496" y="3640396"/>
              <a:ext cx="0" cy="1524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p:nvCxnSpPr>
          <p:spPr>
            <a:xfrm>
              <a:off x="3637157" y="3630654"/>
              <a:ext cx="0" cy="1524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3" name="Straight Connector 302"/>
            <p:cNvCxnSpPr/>
            <p:nvPr/>
          </p:nvCxnSpPr>
          <p:spPr>
            <a:xfrm>
              <a:off x="3247772" y="3636163"/>
              <a:ext cx="0" cy="1524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4" name="Straight Connector 303"/>
            <p:cNvCxnSpPr/>
            <p:nvPr/>
          </p:nvCxnSpPr>
          <p:spPr>
            <a:xfrm>
              <a:off x="4409017" y="3636163"/>
              <a:ext cx="0" cy="1524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05" name="Rectangle 304"/>
            <p:cNvSpPr/>
            <p:nvPr/>
          </p:nvSpPr>
          <p:spPr>
            <a:xfrm>
              <a:off x="2300231" y="3210474"/>
              <a:ext cx="262049" cy="251994"/>
            </a:xfrm>
            <a:prstGeom prst="rect">
              <a:avLst/>
            </a:prstGeom>
            <a:solidFill>
              <a:schemeClr val="tx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Oval 305"/>
            <p:cNvSpPr/>
            <p:nvPr/>
          </p:nvSpPr>
          <p:spPr>
            <a:xfrm>
              <a:off x="1646571" y="3209498"/>
              <a:ext cx="251971" cy="251994"/>
            </a:xfrm>
            <a:prstGeom prst="ellipse">
              <a:avLst/>
            </a:prstGeom>
            <a:solidFill>
              <a:srgbClr val="FFFF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noFill/>
              </a:endParaRPr>
            </a:p>
          </p:txBody>
        </p:sp>
        <p:cxnSp>
          <p:nvCxnSpPr>
            <p:cNvPr id="307" name="Straight Connector 306"/>
            <p:cNvCxnSpPr/>
            <p:nvPr/>
          </p:nvCxnSpPr>
          <p:spPr>
            <a:xfrm flipV="1">
              <a:off x="1770308" y="3082511"/>
              <a:ext cx="665181" cy="2248"/>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p:nvCxnSpPr>
          <p:spPr>
            <a:xfrm>
              <a:off x="2102899" y="3086683"/>
              <a:ext cx="0" cy="1524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p:nvPr/>
          </p:nvCxnSpPr>
          <p:spPr>
            <a:xfrm>
              <a:off x="2431256" y="3082450"/>
              <a:ext cx="0" cy="1524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0" name="Straight Connector 309"/>
            <p:cNvCxnSpPr>
              <a:endCxn id="306" idx="0"/>
            </p:cNvCxnSpPr>
            <p:nvPr/>
          </p:nvCxnSpPr>
          <p:spPr>
            <a:xfrm>
              <a:off x="1770308" y="3082450"/>
              <a:ext cx="2249" cy="127048"/>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1" name="Straight Connector 310"/>
            <p:cNvCxnSpPr>
              <a:stCxn id="306" idx="2"/>
            </p:cNvCxnSpPr>
            <p:nvPr/>
          </p:nvCxnSpPr>
          <p:spPr>
            <a:xfrm flipH="1">
              <a:off x="1430865" y="3335495"/>
              <a:ext cx="215706" cy="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12" name="Rectangle 311"/>
            <p:cNvSpPr/>
            <p:nvPr/>
          </p:nvSpPr>
          <p:spPr>
            <a:xfrm>
              <a:off x="1163012" y="3204633"/>
              <a:ext cx="262049" cy="251994"/>
            </a:xfrm>
            <a:prstGeom prst="rect">
              <a:avLst/>
            </a:prstGeom>
            <a:solidFill>
              <a:srgbClr val="FFFF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Oval 312"/>
            <p:cNvSpPr/>
            <p:nvPr/>
          </p:nvSpPr>
          <p:spPr>
            <a:xfrm>
              <a:off x="1636916" y="3796638"/>
              <a:ext cx="251971" cy="251994"/>
            </a:xfrm>
            <a:prstGeom prst="ellipse">
              <a:avLst/>
            </a:prstGeom>
            <a:solidFill>
              <a:srgbClr val="FFFF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noFill/>
              </a:endParaRPr>
            </a:p>
          </p:txBody>
        </p:sp>
        <p:sp>
          <p:nvSpPr>
            <p:cNvPr id="314" name="Rectangle 313"/>
            <p:cNvSpPr/>
            <p:nvPr/>
          </p:nvSpPr>
          <p:spPr>
            <a:xfrm>
              <a:off x="858124" y="3796638"/>
              <a:ext cx="262049" cy="251994"/>
            </a:xfrm>
            <a:prstGeom prst="rect">
              <a:avLst/>
            </a:prstGeom>
            <a:solidFill>
              <a:srgbClr val="000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Rectangle 314"/>
            <p:cNvSpPr/>
            <p:nvPr/>
          </p:nvSpPr>
          <p:spPr>
            <a:xfrm>
              <a:off x="1247520" y="3796638"/>
              <a:ext cx="262049" cy="251994"/>
            </a:xfrm>
            <a:prstGeom prst="rect">
              <a:avLst/>
            </a:prstGeom>
            <a:solidFill>
              <a:srgbClr val="FFFF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6" name="Straight Connector 315"/>
            <p:cNvCxnSpPr/>
            <p:nvPr/>
          </p:nvCxnSpPr>
          <p:spPr>
            <a:xfrm>
              <a:off x="1530384" y="3335495"/>
              <a:ext cx="0" cy="295159"/>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7" name="Straight Connector 316"/>
            <p:cNvCxnSpPr/>
            <p:nvPr/>
          </p:nvCxnSpPr>
          <p:spPr>
            <a:xfrm>
              <a:off x="982956" y="3640396"/>
              <a:ext cx="1169711" cy="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18" name="Oval 317"/>
            <p:cNvSpPr/>
            <p:nvPr/>
          </p:nvSpPr>
          <p:spPr>
            <a:xfrm>
              <a:off x="2016235" y="3796638"/>
              <a:ext cx="251971" cy="251994"/>
            </a:xfrm>
            <a:prstGeom prst="ellipse">
              <a:avLst/>
            </a:prstGeom>
            <a:solidFill>
              <a:srgbClr val="FFFF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noFill/>
              </a:endParaRPr>
            </a:p>
          </p:txBody>
        </p:sp>
        <p:cxnSp>
          <p:nvCxnSpPr>
            <p:cNvPr id="319" name="Straight Connector 318"/>
            <p:cNvCxnSpPr/>
            <p:nvPr/>
          </p:nvCxnSpPr>
          <p:spPr>
            <a:xfrm>
              <a:off x="1758913" y="3644629"/>
              <a:ext cx="0" cy="1524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p:nvCxnSpPr>
          <p:spPr>
            <a:xfrm>
              <a:off x="1372341" y="3630654"/>
              <a:ext cx="0" cy="1524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p:nvCxnSpPr>
          <p:spPr>
            <a:xfrm>
              <a:off x="987189" y="3640396"/>
              <a:ext cx="0" cy="1524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2" name="Straight Connector 321"/>
            <p:cNvCxnSpPr/>
            <p:nvPr/>
          </p:nvCxnSpPr>
          <p:spPr>
            <a:xfrm>
              <a:off x="2148434" y="3640396"/>
              <a:ext cx="0" cy="1524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23" name="Rectangle 322"/>
            <p:cNvSpPr/>
            <p:nvPr/>
          </p:nvSpPr>
          <p:spPr>
            <a:xfrm>
              <a:off x="1970564" y="3215038"/>
              <a:ext cx="262049" cy="251994"/>
            </a:xfrm>
            <a:prstGeom prst="rect">
              <a:avLst/>
            </a:prstGeom>
            <a:solidFill>
              <a:schemeClr val="tx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TextBox 323"/>
            <p:cNvSpPr txBox="1"/>
            <p:nvPr/>
          </p:nvSpPr>
          <p:spPr>
            <a:xfrm>
              <a:off x="2287532" y="3384433"/>
              <a:ext cx="314659" cy="246221"/>
            </a:xfrm>
            <a:prstGeom prst="rect">
              <a:avLst/>
            </a:prstGeom>
            <a:noFill/>
          </p:spPr>
          <p:txBody>
            <a:bodyPr wrap="none" rtlCol="0">
              <a:spAutoFit/>
            </a:bodyPr>
            <a:lstStyle/>
            <a:p>
              <a:r>
                <a:rPr lang="en-US" sz="1000" dirty="0" smtClean="0"/>
                <a:t>12</a:t>
              </a:r>
              <a:endParaRPr lang="en-US" sz="1000" dirty="0"/>
            </a:p>
          </p:txBody>
        </p:sp>
        <p:sp>
          <p:nvSpPr>
            <p:cNvPr id="325" name="TextBox 324"/>
            <p:cNvSpPr txBox="1"/>
            <p:nvPr/>
          </p:nvSpPr>
          <p:spPr>
            <a:xfrm>
              <a:off x="2642616" y="3384433"/>
              <a:ext cx="314659" cy="246221"/>
            </a:xfrm>
            <a:prstGeom prst="rect">
              <a:avLst/>
            </a:prstGeom>
            <a:noFill/>
          </p:spPr>
          <p:txBody>
            <a:bodyPr wrap="none" rtlCol="0">
              <a:spAutoFit/>
            </a:bodyPr>
            <a:lstStyle/>
            <a:p>
              <a:r>
                <a:rPr lang="en-US" sz="1000" dirty="0" smtClean="0"/>
                <a:t>13</a:t>
              </a:r>
              <a:endParaRPr lang="en-US" sz="1000" dirty="0"/>
            </a:p>
          </p:txBody>
        </p:sp>
        <p:sp>
          <p:nvSpPr>
            <p:cNvPr id="326" name="TextBox 325"/>
            <p:cNvSpPr txBox="1"/>
            <p:nvPr/>
          </p:nvSpPr>
          <p:spPr>
            <a:xfrm>
              <a:off x="1913463" y="3286627"/>
              <a:ext cx="249663" cy="246221"/>
            </a:xfrm>
            <a:prstGeom prst="rect">
              <a:avLst/>
            </a:prstGeom>
            <a:noFill/>
          </p:spPr>
          <p:txBody>
            <a:bodyPr wrap="none" rtlCol="0">
              <a:spAutoFit/>
            </a:bodyPr>
            <a:lstStyle/>
            <a:p>
              <a:r>
                <a:rPr lang="en-US" sz="1000" dirty="0"/>
                <a:t>4</a:t>
              </a:r>
            </a:p>
          </p:txBody>
        </p:sp>
        <p:sp>
          <p:nvSpPr>
            <p:cNvPr id="327" name="TextBox 326"/>
            <p:cNvSpPr txBox="1"/>
            <p:nvPr/>
          </p:nvSpPr>
          <p:spPr>
            <a:xfrm>
              <a:off x="3033606" y="3384433"/>
              <a:ext cx="314659" cy="246221"/>
            </a:xfrm>
            <a:prstGeom prst="rect">
              <a:avLst/>
            </a:prstGeom>
            <a:noFill/>
          </p:spPr>
          <p:txBody>
            <a:bodyPr wrap="none" rtlCol="0">
              <a:spAutoFit/>
            </a:bodyPr>
            <a:lstStyle/>
            <a:p>
              <a:r>
                <a:rPr lang="en-US" sz="1000" dirty="0" smtClean="0"/>
                <a:t>14</a:t>
              </a:r>
              <a:endParaRPr lang="en-US" sz="1000" dirty="0"/>
            </a:p>
          </p:txBody>
        </p:sp>
        <p:sp>
          <p:nvSpPr>
            <p:cNvPr id="328" name="TextBox 327"/>
            <p:cNvSpPr txBox="1"/>
            <p:nvPr/>
          </p:nvSpPr>
          <p:spPr>
            <a:xfrm>
              <a:off x="3407281" y="3384433"/>
              <a:ext cx="314659" cy="246221"/>
            </a:xfrm>
            <a:prstGeom prst="rect">
              <a:avLst/>
            </a:prstGeom>
            <a:noFill/>
          </p:spPr>
          <p:txBody>
            <a:bodyPr wrap="none" rtlCol="0">
              <a:spAutoFit/>
            </a:bodyPr>
            <a:lstStyle/>
            <a:p>
              <a:r>
                <a:rPr lang="en-US" sz="1000" dirty="0" smtClean="0"/>
                <a:t>15</a:t>
              </a:r>
              <a:endParaRPr lang="en-US" sz="1000" dirty="0"/>
            </a:p>
          </p:txBody>
        </p:sp>
        <p:sp>
          <p:nvSpPr>
            <p:cNvPr id="329" name="TextBox 328"/>
            <p:cNvSpPr txBox="1"/>
            <p:nvPr/>
          </p:nvSpPr>
          <p:spPr>
            <a:xfrm>
              <a:off x="3824758" y="3384433"/>
              <a:ext cx="314659" cy="246221"/>
            </a:xfrm>
            <a:prstGeom prst="rect">
              <a:avLst/>
            </a:prstGeom>
            <a:noFill/>
          </p:spPr>
          <p:txBody>
            <a:bodyPr wrap="none" rtlCol="0">
              <a:spAutoFit/>
            </a:bodyPr>
            <a:lstStyle/>
            <a:p>
              <a:r>
                <a:rPr lang="en-US" sz="1000" dirty="0" smtClean="0"/>
                <a:t>16</a:t>
              </a:r>
              <a:endParaRPr lang="en-US" sz="1000" dirty="0"/>
            </a:p>
          </p:txBody>
        </p:sp>
        <p:sp>
          <p:nvSpPr>
            <p:cNvPr id="330" name="TextBox 329"/>
            <p:cNvSpPr txBox="1"/>
            <p:nvPr/>
          </p:nvSpPr>
          <p:spPr>
            <a:xfrm>
              <a:off x="1612862" y="3384433"/>
              <a:ext cx="314659" cy="246221"/>
            </a:xfrm>
            <a:prstGeom prst="rect">
              <a:avLst/>
            </a:prstGeom>
            <a:noFill/>
          </p:spPr>
          <p:txBody>
            <a:bodyPr wrap="none" rtlCol="0">
              <a:spAutoFit/>
            </a:bodyPr>
            <a:lstStyle/>
            <a:p>
              <a:r>
                <a:rPr lang="en-US" sz="1000" dirty="0" smtClean="0"/>
                <a:t>10</a:t>
              </a:r>
              <a:endParaRPr lang="en-US" sz="1000" dirty="0"/>
            </a:p>
          </p:txBody>
        </p:sp>
        <p:sp>
          <p:nvSpPr>
            <p:cNvPr id="331" name="TextBox 330"/>
            <p:cNvSpPr txBox="1"/>
            <p:nvPr/>
          </p:nvSpPr>
          <p:spPr>
            <a:xfrm>
              <a:off x="1957865" y="3384433"/>
              <a:ext cx="314659" cy="246221"/>
            </a:xfrm>
            <a:prstGeom prst="rect">
              <a:avLst/>
            </a:prstGeom>
            <a:noFill/>
          </p:spPr>
          <p:txBody>
            <a:bodyPr wrap="none" rtlCol="0">
              <a:spAutoFit/>
            </a:bodyPr>
            <a:lstStyle/>
            <a:p>
              <a:r>
                <a:rPr lang="en-US" sz="1000" dirty="0" smtClean="0"/>
                <a:t>11</a:t>
              </a:r>
              <a:endParaRPr lang="en-US" sz="1000" dirty="0"/>
            </a:p>
          </p:txBody>
        </p:sp>
        <p:sp>
          <p:nvSpPr>
            <p:cNvPr id="332" name="TextBox 331"/>
            <p:cNvSpPr txBox="1"/>
            <p:nvPr/>
          </p:nvSpPr>
          <p:spPr>
            <a:xfrm>
              <a:off x="1605095" y="3971322"/>
              <a:ext cx="314659" cy="246221"/>
            </a:xfrm>
            <a:prstGeom prst="rect">
              <a:avLst/>
            </a:prstGeom>
            <a:noFill/>
          </p:spPr>
          <p:txBody>
            <a:bodyPr wrap="none" rtlCol="0">
              <a:spAutoFit/>
            </a:bodyPr>
            <a:lstStyle/>
            <a:p>
              <a:r>
                <a:rPr lang="en-US" sz="1000" dirty="0" smtClean="0"/>
                <a:t>19</a:t>
              </a:r>
              <a:endParaRPr lang="en-US" sz="1000" dirty="0"/>
            </a:p>
          </p:txBody>
        </p:sp>
        <p:sp>
          <p:nvSpPr>
            <p:cNvPr id="333" name="TextBox 332"/>
            <p:cNvSpPr txBox="1"/>
            <p:nvPr/>
          </p:nvSpPr>
          <p:spPr>
            <a:xfrm>
              <a:off x="1995337" y="3971322"/>
              <a:ext cx="314659" cy="246221"/>
            </a:xfrm>
            <a:prstGeom prst="rect">
              <a:avLst/>
            </a:prstGeom>
            <a:noFill/>
          </p:spPr>
          <p:txBody>
            <a:bodyPr wrap="none" rtlCol="0">
              <a:spAutoFit/>
            </a:bodyPr>
            <a:lstStyle/>
            <a:p>
              <a:r>
                <a:rPr lang="en-US" sz="1000" dirty="0" smtClean="0"/>
                <a:t>20</a:t>
              </a:r>
              <a:endParaRPr lang="en-US" sz="1000" dirty="0"/>
            </a:p>
          </p:txBody>
        </p:sp>
        <p:sp>
          <p:nvSpPr>
            <p:cNvPr id="334" name="TextBox 333"/>
            <p:cNvSpPr txBox="1"/>
            <p:nvPr/>
          </p:nvSpPr>
          <p:spPr>
            <a:xfrm>
              <a:off x="3864481" y="3841633"/>
              <a:ext cx="314659" cy="246221"/>
            </a:xfrm>
            <a:prstGeom prst="rect">
              <a:avLst/>
            </a:prstGeom>
            <a:noFill/>
          </p:spPr>
          <p:txBody>
            <a:bodyPr wrap="none" rtlCol="0">
              <a:spAutoFit/>
            </a:bodyPr>
            <a:lstStyle/>
            <a:p>
              <a:r>
                <a:rPr lang="en-US" sz="1000" dirty="0" smtClean="0"/>
                <a:t>15</a:t>
              </a:r>
              <a:endParaRPr lang="en-US" sz="1000" dirty="0"/>
            </a:p>
          </p:txBody>
        </p:sp>
        <p:sp>
          <p:nvSpPr>
            <p:cNvPr id="335" name="TextBox 334"/>
            <p:cNvSpPr txBox="1"/>
            <p:nvPr/>
          </p:nvSpPr>
          <p:spPr>
            <a:xfrm>
              <a:off x="3870134" y="3971322"/>
              <a:ext cx="314659" cy="246221"/>
            </a:xfrm>
            <a:prstGeom prst="rect">
              <a:avLst/>
            </a:prstGeom>
            <a:noFill/>
          </p:spPr>
          <p:txBody>
            <a:bodyPr wrap="none" rtlCol="0">
              <a:spAutoFit/>
            </a:bodyPr>
            <a:lstStyle/>
            <a:p>
              <a:r>
                <a:rPr lang="en-US" sz="1000" dirty="0" smtClean="0"/>
                <a:t>23</a:t>
              </a:r>
              <a:endParaRPr lang="en-US" sz="1000" dirty="0"/>
            </a:p>
          </p:txBody>
        </p:sp>
        <p:sp>
          <p:nvSpPr>
            <p:cNvPr id="336" name="TextBox 335"/>
            <p:cNvSpPr txBox="1"/>
            <p:nvPr/>
          </p:nvSpPr>
          <p:spPr>
            <a:xfrm>
              <a:off x="3479827" y="3971322"/>
              <a:ext cx="314659" cy="246221"/>
            </a:xfrm>
            <a:prstGeom prst="rect">
              <a:avLst/>
            </a:prstGeom>
            <a:noFill/>
          </p:spPr>
          <p:txBody>
            <a:bodyPr wrap="none" rtlCol="0">
              <a:spAutoFit/>
            </a:bodyPr>
            <a:lstStyle/>
            <a:p>
              <a:r>
                <a:rPr lang="en-US" sz="1000" dirty="0" smtClean="0"/>
                <a:t>22</a:t>
              </a:r>
              <a:endParaRPr lang="en-US" sz="1000" dirty="0"/>
            </a:p>
          </p:txBody>
        </p:sp>
        <p:sp>
          <p:nvSpPr>
            <p:cNvPr id="337" name="TextBox 336"/>
            <p:cNvSpPr txBox="1"/>
            <p:nvPr/>
          </p:nvSpPr>
          <p:spPr>
            <a:xfrm>
              <a:off x="3085054" y="3971322"/>
              <a:ext cx="314659" cy="246221"/>
            </a:xfrm>
            <a:prstGeom prst="rect">
              <a:avLst/>
            </a:prstGeom>
            <a:noFill/>
          </p:spPr>
          <p:txBody>
            <a:bodyPr wrap="none" rtlCol="0">
              <a:spAutoFit/>
            </a:bodyPr>
            <a:lstStyle/>
            <a:p>
              <a:r>
                <a:rPr lang="en-US" sz="1000" dirty="0" smtClean="0"/>
                <a:t>21</a:t>
              </a:r>
              <a:endParaRPr lang="en-US" sz="1000" dirty="0"/>
            </a:p>
          </p:txBody>
        </p:sp>
        <p:sp>
          <p:nvSpPr>
            <p:cNvPr id="338" name="TextBox 337"/>
            <p:cNvSpPr txBox="1"/>
            <p:nvPr/>
          </p:nvSpPr>
          <p:spPr>
            <a:xfrm>
              <a:off x="4255920" y="3971322"/>
              <a:ext cx="314659" cy="246221"/>
            </a:xfrm>
            <a:prstGeom prst="rect">
              <a:avLst/>
            </a:prstGeom>
            <a:noFill/>
          </p:spPr>
          <p:txBody>
            <a:bodyPr wrap="none" rtlCol="0">
              <a:spAutoFit/>
            </a:bodyPr>
            <a:lstStyle/>
            <a:p>
              <a:r>
                <a:rPr lang="en-US" sz="1000" dirty="0" smtClean="0"/>
                <a:t>24</a:t>
              </a:r>
              <a:endParaRPr lang="en-US" sz="1000" dirty="0"/>
            </a:p>
          </p:txBody>
        </p:sp>
        <p:sp>
          <p:nvSpPr>
            <p:cNvPr id="339" name="TextBox 338"/>
            <p:cNvSpPr txBox="1"/>
            <p:nvPr/>
          </p:nvSpPr>
          <p:spPr>
            <a:xfrm>
              <a:off x="825626" y="3971322"/>
              <a:ext cx="314659" cy="246221"/>
            </a:xfrm>
            <a:prstGeom prst="rect">
              <a:avLst/>
            </a:prstGeom>
            <a:noFill/>
          </p:spPr>
          <p:txBody>
            <a:bodyPr wrap="none" rtlCol="0">
              <a:spAutoFit/>
            </a:bodyPr>
            <a:lstStyle/>
            <a:p>
              <a:r>
                <a:rPr lang="en-US" sz="1000" dirty="0" smtClean="0"/>
                <a:t>17</a:t>
              </a:r>
              <a:endParaRPr lang="en-US" sz="1000" dirty="0"/>
            </a:p>
          </p:txBody>
        </p:sp>
        <p:sp>
          <p:nvSpPr>
            <p:cNvPr id="340" name="TextBox 339"/>
            <p:cNvSpPr txBox="1"/>
            <p:nvPr/>
          </p:nvSpPr>
          <p:spPr>
            <a:xfrm>
              <a:off x="1215011" y="3971322"/>
              <a:ext cx="314659" cy="246221"/>
            </a:xfrm>
            <a:prstGeom prst="rect">
              <a:avLst/>
            </a:prstGeom>
            <a:noFill/>
          </p:spPr>
          <p:txBody>
            <a:bodyPr wrap="none" rtlCol="0">
              <a:spAutoFit/>
            </a:bodyPr>
            <a:lstStyle/>
            <a:p>
              <a:r>
                <a:rPr lang="en-US" sz="1000" dirty="0" smtClean="0"/>
                <a:t>18</a:t>
              </a:r>
              <a:endParaRPr lang="en-US" sz="1000" dirty="0"/>
            </a:p>
          </p:txBody>
        </p:sp>
      </p:grpSp>
      <p:sp>
        <p:nvSpPr>
          <p:cNvPr id="341" name="TextBox 340"/>
          <p:cNvSpPr txBox="1"/>
          <p:nvPr/>
        </p:nvSpPr>
        <p:spPr>
          <a:xfrm>
            <a:off x="249703" y="3746500"/>
            <a:ext cx="8610049" cy="2585323"/>
          </a:xfrm>
          <a:prstGeom prst="rect">
            <a:avLst/>
          </a:prstGeom>
          <a:noFill/>
        </p:spPr>
        <p:txBody>
          <a:bodyPr wrap="none" rtlCol="0">
            <a:spAutoFit/>
          </a:bodyPr>
          <a:lstStyle/>
          <a:p>
            <a:pPr marL="342900" indent="-342900">
              <a:buFont typeface="+mj-lt"/>
              <a:buAutoNum type="arabicPeriod"/>
            </a:pPr>
            <a:r>
              <a:rPr lang="en-US" dirty="0" smtClean="0">
                <a:solidFill>
                  <a:srgbClr val="FFFFFF"/>
                </a:solidFill>
              </a:rPr>
              <a:t>How many generations are represented in this chart?  </a:t>
            </a:r>
            <a:r>
              <a:rPr lang="en-US" dirty="0" smtClean="0">
                <a:solidFill>
                  <a:srgbClr val="FFFF00"/>
                </a:solidFill>
              </a:rPr>
              <a:t>4</a:t>
            </a:r>
          </a:p>
          <a:p>
            <a:endParaRPr lang="en-US" dirty="0" smtClean="0"/>
          </a:p>
          <a:p>
            <a:pPr marL="342900" indent="-342900">
              <a:buFont typeface="+mj-lt"/>
              <a:buAutoNum type="arabicPeriod"/>
            </a:pPr>
            <a:r>
              <a:rPr lang="en-US" dirty="0" smtClean="0">
                <a:solidFill>
                  <a:schemeClr val="bg1"/>
                </a:solidFill>
              </a:rPr>
              <a:t>In this pedigree, does red-green colorblindness affect more males or females?  </a:t>
            </a:r>
          </a:p>
          <a:p>
            <a:r>
              <a:rPr lang="en-US" dirty="0"/>
              <a:t>	</a:t>
            </a:r>
            <a:r>
              <a:rPr lang="en-US" dirty="0" smtClean="0">
                <a:solidFill>
                  <a:srgbClr val="FFFF00"/>
                </a:solidFill>
              </a:rPr>
              <a:t>	males</a:t>
            </a:r>
          </a:p>
          <a:p>
            <a:endParaRPr lang="en-US" dirty="0">
              <a:solidFill>
                <a:srgbClr val="FFFF00"/>
              </a:solidFill>
            </a:endParaRPr>
          </a:p>
          <a:p>
            <a:pPr marL="342900" indent="-342900">
              <a:buFont typeface="+mj-lt"/>
              <a:buAutoNum type="arabicPeriod" startAt="3"/>
            </a:pPr>
            <a:r>
              <a:rPr lang="en-US" dirty="0" smtClean="0">
                <a:solidFill>
                  <a:srgbClr val="FFFFFF"/>
                </a:solidFill>
              </a:rPr>
              <a:t>What is the most likely pattern of inheritance for red-green colorblindness?</a:t>
            </a:r>
          </a:p>
          <a:p>
            <a:pPr lvl="1"/>
            <a:r>
              <a:rPr lang="en-US" dirty="0" smtClean="0">
                <a:solidFill>
                  <a:srgbClr val="FFFF00"/>
                </a:solidFill>
              </a:rPr>
              <a:t>	X linked recessive</a:t>
            </a:r>
          </a:p>
          <a:p>
            <a:endParaRPr lang="en-US" dirty="0" smtClean="0">
              <a:solidFill>
                <a:srgbClr val="FFFF00"/>
              </a:solidFill>
            </a:endParaRPr>
          </a:p>
          <a:p>
            <a:pPr marL="342900" indent="-342900">
              <a:buFont typeface="+mj-lt"/>
              <a:buAutoNum type="arabicPeriod" startAt="3"/>
            </a:pPr>
            <a:endParaRPr lang="en-US" dirty="0"/>
          </a:p>
        </p:txBody>
      </p:sp>
    </p:spTree>
    <p:extLst>
      <p:ext uri="{BB962C8B-B14F-4D97-AF65-F5344CB8AC3E}">
        <p14:creationId xmlns:p14="http://schemas.microsoft.com/office/powerpoint/2010/main" val="9587315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Structure</a:t>
            </a:r>
            <a:endParaRPr lang="en-US" dirty="0"/>
          </a:p>
        </p:txBody>
      </p:sp>
      <p:sp>
        <p:nvSpPr>
          <p:cNvPr id="4" name="Shape 167"/>
          <p:cNvSpPr txBox="1">
            <a:spLocks noGrp="1"/>
          </p:cNvSpPr>
          <p:nvPr>
            <p:ph idx="1"/>
          </p:nvPr>
        </p:nvSpPr>
        <p:spPr>
          <a:xfrm>
            <a:off x="227809" y="1828800"/>
            <a:ext cx="7583487" cy="4208930"/>
          </a:xfrm>
          <a:prstGeom prst="rect">
            <a:avLst/>
          </a:prstGeom>
        </p:spPr>
        <p:txBody>
          <a:bodyPr lIns="91425" tIns="91425" rIns="91425" bIns="91425" anchor="t" anchorCtr="0">
            <a:noAutofit/>
          </a:bodyPr>
          <a:lstStyle/>
          <a:p>
            <a:pPr marL="571500" indent="-342900">
              <a:spcBef>
                <a:spcPts val="0"/>
              </a:spcBef>
            </a:pPr>
            <a:r>
              <a:rPr lang="en" dirty="0"/>
              <a:t>DNA - </a:t>
            </a:r>
            <a:r>
              <a:rPr lang="en" b="1" u="sng" dirty="0"/>
              <a:t>d</a:t>
            </a:r>
            <a:r>
              <a:rPr lang="en" dirty="0"/>
              <a:t>eoxyribo</a:t>
            </a:r>
            <a:r>
              <a:rPr lang="en" b="1" u="sng" dirty="0"/>
              <a:t>n</a:t>
            </a:r>
            <a:r>
              <a:rPr lang="en" dirty="0"/>
              <a:t>ucleic </a:t>
            </a:r>
            <a:r>
              <a:rPr lang="en" b="1" u="sng" dirty="0"/>
              <a:t>a</a:t>
            </a:r>
            <a:r>
              <a:rPr lang="en" dirty="0"/>
              <a:t>cid</a:t>
            </a:r>
          </a:p>
          <a:p>
            <a:pPr marL="571500" indent="-342900">
              <a:spcBef>
                <a:spcPts val="0"/>
              </a:spcBef>
            </a:pPr>
            <a:r>
              <a:rPr lang="en" dirty="0"/>
              <a:t>2 strands form a double helix</a:t>
            </a:r>
          </a:p>
          <a:p>
            <a:pPr marL="571500" indent="-342900">
              <a:spcBef>
                <a:spcPts val="0"/>
              </a:spcBef>
            </a:pPr>
            <a:r>
              <a:rPr lang="en" dirty="0"/>
              <a:t>Each strand is made of stacks </a:t>
            </a:r>
            <a:r>
              <a:rPr lang="en" dirty="0" smtClean="0"/>
              <a:t>of </a:t>
            </a:r>
            <a:endParaRPr lang="en-US" dirty="0" smtClean="0"/>
          </a:p>
          <a:p>
            <a:pPr marL="228600" indent="0">
              <a:spcBef>
                <a:spcPts val="0"/>
              </a:spcBef>
              <a:buNone/>
            </a:pPr>
            <a:r>
              <a:rPr lang="en-US" dirty="0"/>
              <a:t>	</a:t>
            </a:r>
            <a:r>
              <a:rPr lang="en" dirty="0" smtClean="0"/>
              <a:t>nucleotides</a:t>
            </a:r>
            <a:endParaRPr lang="en" dirty="0"/>
          </a:p>
          <a:p>
            <a:pPr marL="571500" indent="-342900">
              <a:spcBef>
                <a:spcPts val="0"/>
              </a:spcBef>
            </a:pPr>
            <a:r>
              <a:rPr lang="en" dirty="0"/>
              <a:t>Each nucleotide is made up of </a:t>
            </a:r>
            <a:r>
              <a:rPr lang="en" dirty="0" smtClean="0"/>
              <a:t>a</a:t>
            </a:r>
            <a:r>
              <a:rPr lang="en-US" dirty="0" smtClean="0"/>
              <a:t>:</a:t>
            </a:r>
          </a:p>
          <a:p>
            <a:pPr marL="866775" lvl="1" indent="-342900">
              <a:spcBef>
                <a:spcPts val="0"/>
              </a:spcBef>
            </a:pPr>
            <a:r>
              <a:rPr lang="en" dirty="0" smtClean="0"/>
              <a:t>phosphate </a:t>
            </a:r>
            <a:endParaRPr lang="en-US" dirty="0" smtClean="0"/>
          </a:p>
          <a:p>
            <a:pPr marL="866775" lvl="1" indent="-342900">
              <a:spcBef>
                <a:spcPts val="0"/>
              </a:spcBef>
            </a:pPr>
            <a:r>
              <a:rPr lang="en" dirty="0" smtClean="0"/>
              <a:t>deoxyribose</a:t>
            </a:r>
            <a:endParaRPr lang="en-US" dirty="0" smtClean="0"/>
          </a:p>
          <a:p>
            <a:pPr marL="866775" lvl="1" indent="-342900">
              <a:spcBef>
                <a:spcPts val="0"/>
              </a:spcBef>
            </a:pPr>
            <a:r>
              <a:rPr lang="en" dirty="0" smtClean="0"/>
              <a:t>one </a:t>
            </a:r>
            <a:r>
              <a:rPr lang="en" dirty="0"/>
              <a:t>of the 4 </a:t>
            </a:r>
            <a:r>
              <a:rPr lang="en" dirty="0" smtClean="0"/>
              <a:t>bases</a:t>
            </a:r>
            <a:r>
              <a:rPr lang="en-US" dirty="0" smtClean="0"/>
              <a:t> (A, C, G or T)</a:t>
            </a:r>
            <a:endParaRPr lang="en" dirty="0"/>
          </a:p>
        </p:txBody>
      </p:sp>
      <p:pic>
        <p:nvPicPr>
          <p:cNvPr id="5" name="Shape 168"/>
          <p:cNvPicPr preferRelativeResize="0"/>
          <p:nvPr/>
        </p:nvPicPr>
        <p:blipFill rotWithShape="1">
          <a:blip r:embed="rId2">
            <a:alphaModFix/>
          </a:blip>
          <a:srcRect b="3334"/>
          <a:stretch/>
        </p:blipFill>
        <p:spPr>
          <a:xfrm>
            <a:off x="5077513" y="381000"/>
            <a:ext cx="3928574" cy="5829300"/>
          </a:xfrm>
          <a:prstGeom prst="rect">
            <a:avLst/>
          </a:prstGeom>
          <a:noFill/>
          <a:ln>
            <a:noFill/>
          </a:ln>
        </p:spPr>
      </p:pic>
    </p:spTree>
    <p:extLst>
      <p:ext uri="{BB962C8B-B14F-4D97-AF65-F5344CB8AC3E}">
        <p14:creationId xmlns:p14="http://schemas.microsoft.com/office/powerpoint/2010/main" val="5936009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243" y="0"/>
            <a:ext cx="7583487" cy="1044388"/>
          </a:xfrm>
        </p:spPr>
        <p:txBody>
          <a:bodyPr/>
          <a:lstStyle/>
          <a:p>
            <a:r>
              <a:rPr lang="en-US" dirty="0" smtClean="0"/>
              <a:t>Pedigree Analysis (5</a:t>
            </a:r>
            <a:r>
              <a:rPr lang="en-US" baseline="30000" dirty="0" smtClean="0"/>
              <a:t>th</a:t>
            </a:r>
            <a:r>
              <a:rPr lang="en-US" dirty="0" smtClean="0"/>
              <a:t>)</a:t>
            </a:r>
            <a:endParaRPr lang="en-US" dirty="0"/>
          </a:p>
        </p:txBody>
      </p:sp>
      <p:sp>
        <p:nvSpPr>
          <p:cNvPr id="258" name="Oval 257"/>
          <p:cNvSpPr/>
          <p:nvPr/>
        </p:nvSpPr>
        <p:spPr>
          <a:xfrm>
            <a:off x="5851450" y="2951522"/>
            <a:ext cx="251971" cy="251994"/>
          </a:xfrm>
          <a:prstGeom prst="ellipse">
            <a:avLst/>
          </a:prstGeom>
          <a:solidFill>
            <a:schemeClr val="tx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noFill/>
            </a:endParaRPr>
          </a:p>
        </p:txBody>
      </p:sp>
      <p:sp>
        <p:nvSpPr>
          <p:cNvPr id="259" name="Rectangle 258"/>
          <p:cNvSpPr/>
          <p:nvPr/>
        </p:nvSpPr>
        <p:spPr>
          <a:xfrm>
            <a:off x="5071244" y="2951522"/>
            <a:ext cx="262049" cy="251994"/>
          </a:xfrm>
          <a:prstGeom prst="rect">
            <a:avLst/>
          </a:prstGeom>
          <a:solidFill>
            <a:srgbClr val="000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Rectangle 260"/>
          <p:cNvSpPr/>
          <p:nvPr/>
        </p:nvSpPr>
        <p:spPr>
          <a:xfrm>
            <a:off x="5003829" y="2368615"/>
            <a:ext cx="262049" cy="251994"/>
          </a:xfrm>
          <a:prstGeom prst="rect">
            <a:avLst/>
          </a:prstGeom>
          <a:solidFill>
            <a:srgbClr val="FFFF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Rectangle 261"/>
          <p:cNvSpPr/>
          <p:nvPr/>
        </p:nvSpPr>
        <p:spPr>
          <a:xfrm>
            <a:off x="3034136" y="1225496"/>
            <a:ext cx="262049" cy="251994"/>
          </a:xfrm>
          <a:prstGeom prst="rect">
            <a:avLst/>
          </a:prstGeom>
          <a:solidFill>
            <a:schemeClr val="tx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Oval 262"/>
          <p:cNvSpPr/>
          <p:nvPr/>
        </p:nvSpPr>
        <p:spPr>
          <a:xfrm>
            <a:off x="3669101" y="1225496"/>
            <a:ext cx="251971" cy="251994"/>
          </a:xfrm>
          <a:prstGeom prst="ellipse">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noFill/>
            </a:endParaRPr>
          </a:p>
        </p:txBody>
      </p:sp>
      <p:cxnSp>
        <p:nvCxnSpPr>
          <p:cNvPr id="264" name="Straight Connector 263"/>
          <p:cNvCxnSpPr>
            <a:stCxn id="262" idx="3"/>
            <a:endCxn id="263" idx="2"/>
          </p:cNvCxnSpPr>
          <p:nvPr/>
        </p:nvCxnSpPr>
        <p:spPr>
          <a:xfrm>
            <a:off x="3296185" y="1351493"/>
            <a:ext cx="372916"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5" name="Rectangle 264"/>
          <p:cNvSpPr/>
          <p:nvPr/>
        </p:nvSpPr>
        <p:spPr>
          <a:xfrm>
            <a:off x="4603372" y="1805642"/>
            <a:ext cx="262049" cy="251994"/>
          </a:xfrm>
          <a:prstGeom prst="rect">
            <a:avLst/>
          </a:prstGeom>
          <a:solidFill>
            <a:srgbClr val="FFFF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7" name="Straight Connector 266"/>
          <p:cNvCxnSpPr/>
          <p:nvPr/>
        </p:nvCxnSpPr>
        <p:spPr>
          <a:xfrm>
            <a:off x="3100733" y="1646652"/>
            <a:ext cx="1640417"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p:nvCxnSpPr>
        <p:spPr>
          <a:xfrm>
            <a:off x="3500783" y="1351493"/>
            <a:ext cx="0" cy="295159"/>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a:off x="3107083" y="1646652"/>
            <a:ext cx="0" cy="1524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p:nvCxnSpPr>
        <p:spPr>
          <a:xfrm>
            <a:off x="3923101" y="1646652"/>
            <a:ext cx="0" cy="1524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p:nvCxnSpPr>
        <p:spPr>
          <a:xfrm>
            <a:off x="4741150" y="1646652"/>
            <a:ext cx="0" cy="1524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p:nvCxnSpPr>
        <p:spPr>
          <a:xfrm>
            <a:off x="4874579" y="1923225"/>
            <a:ext cx="316827" cy="1162"/>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a:off x="5057704" y="1918024"/>
            <a:ext cx="0" cy="295159"/>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p:nvCxnSpPr>
        <p:spPr>
          <a:xfrm>
            <a:off x="4732501" y="2220269"/>
            <a:ext cx="774463"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p:cNvCxnSpPr/>
          <p:nvPr/>
        </p:nvCxnSpPr>
        <p:spPr>
          <a:xfrm>
            <a:off x="4741150" y="2226360"/>
            <a:ext cx="0" cy="1524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a:off x="5132140" y="2216215"/>
            <a:ext cx="0" cy="1524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a:off x="5506964" y="2216215"/>
            <a:ext cx="0" cy="1524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79" name="Rectangle 278"/>
          <p:cNvSpPr/>
          <p:nvPr/>
        </p:nvSpPr>
        <p:spPr>
          <a:xfrm>
            <a:off x="2969708" y="1797228"/>
            <a:ext cx="262049" cy="251994"/>
          </a:xfrm>
          <a:prstGeom prst="rect">
            <a:avLst/>
          </a:prstGeom>
          <a:solidFill>
            <a:srgbClr val="FFFF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TextBox 279"/>
          <p:cNvSpPr txBox="1"/>
          <p:nvPr/>
        </p:nvSpPr>
        <p:spPr>
          <a:xfrm>
            <a:off x="3043259" y="1416834"/>
            <a:ext cx="249663" cy="246221"/>
          </a:xfrm>
          <a:prstGeom prst="rect">
            <a:avLst/>
          </a:prstGeom>
          <a:noFill/>
        </p:spPr>
        <p:txBody>
          <a:bodyPr wrap="none" rtlCol="0">
            <a:spAutoFit/>
          </a:bodyPr>
          <a:lstStyle/>
          <a:p>
            <a:r>
              <a:rPr lang="en-US" sz="1000" dirty="0" smtClean="0"/>
              <a:t>1</a:t>
            </a:r>
            <a:endParaRPr lang="en-US" sz="1000" dirty="0"/>
          </a:p>
        </p:txBody>
      </p:sp>
      <p:sp>
        <p:nvSpPr>
          <p:cNvPr id="281" name="TextBox 280"/>
          <p:cNvSpPr txBox="1"/>
          <p:nvPr/>
        </p:nvSpPr>
        <p:spPr>
          <a:xfrm>
            <a:off x="3678635" y="1416834"/>
            <a:ext cx="249663" cy="246221"/>
          </a:xfrm>
          <a:prstGeom prst="rect">
            <a:avLst/>
          </a:prstGeom>
          <a:noFill/>
        </p:spPr>
        <p:txBody>
          <a:bodyPr wrap="none" rtlCol="0">
            <a:spAutoFit/>
          </a:bodyPr>
          <a:lstStyle/>
          <a:p>
            <a:r>
              <a:rPr lang="en-US" sz="1000" dirty="0"/>
              <a:t>2</a:t>
            </a:r>
          </a:p>
        </p:txBody>
      </p:sp>
      <p:sp>
        <p:nvSpPr>
          <p:cNvPr id="282" name="TextBox 281"/>
          <p:cNvSpPr txBox="1"/>
          <p:nvPr/>
        </p:nvSpPr>
        <p:spPr>
          <a:xfrm>
            <a:off x="2982251" y="1988544"/>
            <a:ext cx="249663" cy="246221"/>
          </a:xfrm>
          <a:prstGeom prst="rect">
            <a:avLst/>
          </a:prstGeom>
          <a:noFill/>
        </p:spPr>
        <p:txBody>
          <a:bodyPr wrap="none" rtlCol="0">
            <a:spAutoFit/>
          </a:bodyPr>
          <a:lstStyle/>
          <a:p>
            <a:r>
              <a:rPr lang="en-US" sz="1000" dirty="0"/>
              <a:t>3</a:t>
            </a:r>
          </a:p>
        </p:txBody>
      </p:sp>
      <p:sp>
        <p:nvSpPr>
          <p:cNvPr id="283" name="TextBox 282"/>
          <p:cNvSpPr txBox="1"/>
          <p:nvPr/>
        </p:nvSpPr>
        <p:spPr>
          <a:xfrm>
            <a:off x="3408800" y="1988544"/>
            <a:ext cx="249663" cy="246221"/>
          </a:xfrm>
          <a:prstGeom prst="rect">
            <a:avLst/>
          </a:prstGeom>
          <a:noFill/>
        </p:spPr>
        <p:txBody>
          <a:bodyPr wrap="none" rtlCol="0">
            <a:spAutoFit/>
          </a:bodyPr>
          <a:lstStyle/>
          <a:p>
            <a:r>
              <a:rPr lang="en-US" sz="1000" dirty="0"/>
              <a:t>4</a:t>
            </a:r>
          </a:p>
        </p:txBody>
      </p:sp>
      <p:sp>
        <p:nvSpPr>
          <p:cNvPr id="284" name="TextBox 283"/>
          <p:cNvSpPr txBox="1"/>
          <p:nvPr/>
        </p:nvSpPr>
        <p:spPr>
          <a:xfrm>
            <a:off x="3796240" y="1988544"/>
            <a:ext cx="249663" cy="246221"/>
          </a:xfrm>
          <a:prstGeom prst="rect">
            <a:avLst/>
          </a:prstGeom>
          <a:noFill/>
        </p:spPr>
        <p:txBody>
          <a:bodyPr wrap="none" rtlCol="0">
            <a:spAutoFit/>
          </a:bodyPr>
          <a:lstStyle/>
          <a:p>
            <a:r>
              <a:rPr lang="en-US" sz="1000" dirty="0"/>
              <a:t>5</a:t>
            </a:r>
          </a:p>
        </p:txBody>
      </p:sp>
      <p:sp>
        <p:nvSpPr>
          <p:cNvPr id="285" name="TextBox 284"/>
          <p:cNvSpPr txBox="1"/>
          <p:nvPr/>
        </p:nvSpPr>
        <p:spPr>
          <a:xfrm>
            <a:off x="4607669" y="1988544"/>
            <a:ext cx="249663" cy="246221"/>
          </a:xfrm>
          <a:prstGeom prst="rect">
            <a:avLst/>
          </a:prstGeom>
          <a:noFill/>
        </p:spPr>
        <p:txBody>
          <a:bodyPr wrap="none" rtlCol="0">
            <a:spAutoFit/>
          </a:bodyPr>
          <a:lstStyle/>
          <a:p>
            <a:r>
              <a:rPr lang="en-US" sz="1000" dirty="0"/>
              <a:t>7</a:t>
            </a:r>
          </a:p>
        </p:txBody>
      </p:sp>
      <p:sp>
        <p:nvSpPr>
          <p:cNvPr id="286" name="TextBox 285"/>
          <p:cNvSpPr txBox="1"/>
          <p:nvPr/>
        </p:nvSpPr>
        <p:spPr>
          <a:xfrm>
            <a:off x="3114003" y="2543550"/>
            <a:ext cx="413144" cy="246221"/>
          </a:xfrm>
          <a:prstGeom prst="rect">
            <a:avLst/>
          </a:prstGeom>
          <a:noFill/>
        </p:spPr>
        <p:txBody>
          <a:bodyPr wrap="square" rtlCol="0">
            <a:spAutoFit/>
          </a:bodyPr>
          <a:lstStyle/>
          <a:p>
            <a:r>
              <a:rPr lang="en-US" sz="1000" dirty="0" smtClean="0"/>
              <a:t>9</a:t>
            </a:r>
            <a:endParaRPr lang="en-US" sz="1000" dirty="0"/>
          </a:p>
        </p:txBody>
      </p:sp>
      <p:sp>
        <p:nvSpPr>
          <p:cNvPr id="288" name="TextBox 287"/>
          <p:cNvSpPr txBox="1"/>
          <p:nvPr/>
        </p:nvSpPr>
        <p:spPr>
          <a:xfrm>
            <a:off x="4153389" y="1988544"/>
            <a:ext cx="249663" cy="246221"/>
          </a:xfrm>
          <a:prstGeom prst="rect">
            <a:avLst/>
          </a:prstGeom>
          <a:noFill/>
        </p:spPr>
        <p:txBody>
          <a:bodyPr wrap="none" rtlCol="0">
            <a:spAutoFit/>
          </a:bodyPr>
          <a:lstStyle/>
          <a:p>
            <a:r>
              <a:rPr lang="en-US" sz="1000" dirty="0"/>
              <a:t>6</a:t>
            </a:r>
          </a:p>
        </p:txBody>
      </p:sp>
      <p:sp>
        <p:nvSpPr>
          <p:cNvPr id="289" name="TextBox 288"/>
          <p:cNvSpPr txBox="1"/>
          <p:nvPr/>
        </p:nvSpPr>
        <p:spPr>
          <a:xfrm>
            <a:off x="5187542" y="1988544"/>
            <a:ext cx="249663" cy="246221"/>
          </a:xfrm>
          <a:prstGeom prst="rect">
            <a:avLst/>
          </a:prstGeom>
          <a:noFill/>
        </p:spPr>
        <p:txBody>
          <a:bodyPr wrap="none" rtlCol="0">
            <a:spAutoFit/>
          </a:bodyPr>
          <a:lstStyle/>
          <a:p>
            <a:r>
              <a:rPr lang="en-US" sz="1000" dirty="0"/>
              <a:t>8</a:t>
            </a:r>
          </a:p>
        </p:txBody>
      </p:sp>
      <p:sp>
        <p:nvSpPr>
          <p:cNvPr id="290" name="Rectangle 289"/>
          <p:cNvSpPr/>
          <p:nvPr/>
        </p:nvSpPr>
        <p:spPr>
          <a:xfrm>
            <a:off x="5794540" y="2368615"/>
            <a:ext cx="262049" cy="251994"/>
          </a:xfrm>
          <a:prstGeom prst="rect">
            <a:avLst/>
          </a:prstGeom>
          <a:solidFill>
            <a:srgbClr val="000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Rectangle 290"/>
          <p:cNvSpPr/>
          <p:nvPr/>
        </p:nvSpPr>
        <p:spPr>
          <a:xfrm>
            <a:off x="6236514" y="2951522"/>
            <a:ext cx="262049" cy="251994"/>
          </a:xfrm>
          <a:prstGeom prst="rect">
            <a:avLst/>
          </a:prstGeom>
          <a:solidFill>
            <a:srgbClr val="FFFF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2" name="Straight Connector 291"/>
          <p:cNvCxnSpPr/>
          <p:nvPr/>
        </p:nvCxnSpPr>
        <p:spPr>
          <a:xfrm>
            <a:off x="3542101" y="1653242"/>
            <a:ext cx="0" cy="1524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93" name="Rectangle 292"/>
          <p:cNvSpPr/>
          <p:nvPr/>
        </p:nvSpPr>
        <p:spPr>
          <a:xfrm>
            <a:off x="4153389" y="1805642"/>
            <a:ext cx="262049" cy="251994"/>
          </a:xfrm>
          <a:prstGeom prst="rect">
            <a:avLst/>
          </a:prstGeom>
          <a:solidFill>
            <a:srgbClr val="FFFF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4" name="Straight Connector 293"/>
          <p:cNvCxnSpPr>
            <a:endCxn id="293" idx="1"/>
          </p:cNvCxnSpPr>
          <p:nvPr/>
        </p:nvCxnSpPr>
        <p:spPr>
          <a:xfrm>
            <a:off x="4055436" y="1931639"/>
            <a:ext cx="97953" cy="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5" name="Straight Connector 294"/>
          <p:cNvCxnSpPr>
            <a:endCxn id="290" idx="1"/>
          </p:cNvCxnSpPr>
          <p:nvPr/>
        </p:nvCxnSpPr>
        <p:spPr>
          <a:xfrm>
            <a:off x="5634879" y="2494612"/>
            <a:ext cx="159661" cy="0"/>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p:nvCxnSpPr>
        <p:spPr>
          <a:xfrm>
            <a:off x="4105204" y="1940966"/>
            <a:ext cx="0" cy="295159"/>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a:off x="5718106" y="2494612"/>
            <a:ext cx="0" cy="295159"/>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p:nvCxnSpPr>
        <p:spPr>
          <a:xfrm>
            <a:off x="5196076" y="2791047"/>
            <a:ext cx="1169711" cy="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00" name="Rectangle 299"/>
          <p:cNvSpPr/>
          <p:nvPr/>
        </p:nvSpPr>
        <p:spPr>
          <a:xfrm>
            <a:off x="4612245" y="2377035"/>
            <a:ext cx="262049" cy="251994"/>
          </a:xfrm>
          <a:prstGeom prst="rect">
            <a:avLst/>
          </a:prstGeom>
          <a:solidFill>
            <a:schemeClr val="tx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1" name="Straight Connector 300"/>
          <p:cNvCxnSpPr/>
          <p:nvPr/>
        </p:nvCxnSpPr>
        <p:spPr>
          <a:xfrm>
            <a:off x="5972033" y="2799513"/>
            <a:ext cx="0" cy="1524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p:nvCxnSpPr>
        <p:spPr>
          <a:xfrm>
            <a:off x="5589694" y="2789771"/>
            <a:ext cx="0" cy="1524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3" name="Straight Connector 302"/>
          <p:cNvCxnSpPr/>
          <p:nvPr/>
        </p:nvCxnSpPr>
        <p:spPr>
          <a:xfrm>
            <a:off x="5200309" y="2795280"/>
            <a:ext cx="0" cy="1524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4" name="Straight Connector 303"/>
          <p:cNvCxnSpPr/>
          <p:nvPr/>
        </p:nvCxnSpPr>
        <p:spPr>
          <a:xfrm>
            <a:off x="6361554" y="2795280"/>
            <a:ext cx="0" cy="1524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05" name="Rectangle 304"/>
          <p:cNvSpPr/>
          <p:nvPr/>
        </p:nvSpPr>
        <p:spPr>
          <a:xfrm>
            <a:off x="4252768" y="2369591"/>
            <a:ext cx="262049" cy="251994"/>
          </a:xfrm>
          <a:prstGeom prst="rect">
            <a:avLst/>
          </a:prstGeom>
          <a:solidFill>
            <a:schemeClr val="tx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7" name="Straight Connector 306"/>
          <p:cNvCxnSpPr/>
          <p:nvPr/>
        </p:nvCxnSpPr>
        <p:spPr>
          <a:xfrm flipV="1">
            <a:off x="3722845" y="2241628"/>
            <a:ext cx="665181" cy="2248"/>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p:nvCxnSpPr>
        <p:spPr>
          <a:xfrm>
            <a:off x="4055436" y="2245800"/>
            <a:ext cx="0" cy="1524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p:nvPr/>
        </p:nvCxnSpPr>
        <p:spPr>
          <a:xfrm>
            <a:off x="4383793" y="2241567"/>
            <a:ext cx="0" cy="1524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p:nvCxnSpPr>
        <p:spPr>
          <a:xfrm>
            <a:off x="3722845" y="2241567"/>
            <a:ext cx="2249" cy="127048"/>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p:nvCxnSpPr>
        <p:spPr>
          <a:xfrm flipH="1">
            <a:off x="3383402" y="2494612"/>
            <a:ext cx="215706" cy="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12" name="Rectangle 311"/>
          <p:cNvSpPr/>
          <p:nvPr/>
        </p:nvSpPr>
        <p:spPr>
          <a:xfrm>
            <a:off x="3115549" y="2363750"/>
            <a:ext cx="262049" cy="251994"/>
          </a:xfrm>
          <a:prstGeom prst="rect">
            <a:avLst/>
          </a:prstGeom>
          <a:solidFill>
            <a:srgbClr val="FFFF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Oval 312"/>
          <p:cNvSpPr/>
          <p:nvPr/>
        </p:nvSpPr>
        <p:spPr>
          <a:xfrm>
            <a:off x="3589453" y="2955755"/>
            <a:ext cx="251971" cy="251994"/>
          </a:xfrm>
          <a:prstGeom prst="ellipse">
            <a:avLst/>
          </a:prstGeom>
          <a:solidFill>
            <a:srgbClr val="FFFF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1"/>
                </a:solidFill>
              </a:ln>
              <a:noFill/>
            </a:endParaRPr>
          </a:p>
        </p:txBody>
      </p:sp>
      <p:sp>
        <p:nvSpPr>
          <p:cNvPr id="314" name="Rectangle 313"/>
          <p:cNvSpPr/>
          <p:nvPr/>
        </p:nvSpPr>
        <p:spPr>
          <a:xfrm>
            <a:off x="2810661" y="2955755"/>
            <a:ext cx="262049" cy="251994"/>
          </a:xfrm>
          <a:prstGeom prst="rect">
            <a:avLst/>
          </a:prstGeom>
          <a:solidFill>
            <a:srgbClr val="000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Rectangle 314"/>
          <p:cNvSpPr/>
          <p:nvPr/>
        </p:nvSpPr>
        <p:spPr>
          <a:xfrm>
            <a:off x="3200057" y="2955755"/>
            <a:ext cx="262049" cy="251994"/>
          </a:xfrm>
          <a:prstGeom prst="rect">
            <a:avLst/>
          </a:prstGeom>
          <a:solidFill>
            <a:srgbClr val="FFFF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6" name="Straight Connector 315"/>
          <p:cNvCxnSpPr/>
          <p:nvPr/>
        </p:nvCxnSpPr>
        <p:spPr>
          <a:xfrm>
            <a:off x="3482921" y="2494612"/>
            <a:ext cx="0" cy="295159"/>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7" name="Straight Connector 316"/>
          <p:cNvCxnSpPr/>
          <p:nvPr/>
        </p:nvCxnSpPr>
        <p:spPr>
          <a:xfrm>
            <a:off x="2935493" y="2799513"/>
            <a:ext cx="1169711" cy="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18" name="Oval 317"/>
          <p:cNvSpPr/>
          <p:nvPr/>
        </p:nvSpPr>
        <p:spPr>
          <a:xfrm>
            <a:off x="3968772" y="2955755"/>
            <a:ext cx="251971" cy="251994"/>
          </a:xfrm>
          <a:prstGeom prst="ellipse">
            <a:avLst/>
          </a:prstGeom>
          <a:solidFill>
            <a:srgbClr val="FFFFFF"/>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noFill/>
            </a:endParaRPr>
          </a:p>
        </p:txBody>
      </p:sp>
      <p:cxnSp>
        <p:nvCxnSpPr>
          <p:cNvPr id="319" name="Straight Connector 318"/>
          <p:cNvCxnSpPr/>
          <p:nvPr/>
        </p:nvCxnSpPr>
        <p:spPr>
          <a:xfrm>
            <a:off x="3711450" y="2803746"/>
            <a:ext cx="0" cy="1524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p:nvCxnSpPr>
        <p:spPr>
          <a:xfrm>
            <a:off x="3324878" y="2789771"/>
            <a:ext cx="0" cy="1524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p:nvCxnSpPr>
        <p:spPr>
          <a:xfrm>
            <a:off x="2939726" y="2799513"/>
            <a:ext cx="0" cy="1524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2" name="Straight Connector 321"/>
          <p:cNvCxnSpPr/>
          <p:nvPr/>
        </p:nvCxnSpPr>
        <p:spPr>
          <a:xfrm>
            <a:off x="4100971" y="2799513"/>
            <a:ext cx="0" cy="1524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23" name="Rectangle 322"/>
          <p:cNvSpPr/>
          <p:nvPr/>
        </p:nvSpPr>
        <p:spPr>
          <a:xfrm>
            <a:off x="3923101" y="2374155"/>
            <a:ext cx="262049" cy="251994"/>
          </a:xfrm>
          <a:prstGeom prst="rect">
            <a:avLst/>
          </a:prstGeom>
          <a:solidFill>
            <a:schemeClr val="tx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TextBox 323"/>
          <p:cNvSpPr txBox="1"/>
          <p:nvPr/>
        </p:nvSpPr>
        <p:spPr>
          <a:xfrm>
            <a:off x="4240069" y="2543550"/>
            <a:ext cx="314659" cy="246221"/>
          </a:xfrm>
          <a:prstGeom prst="rect">
            <a:avLst/>
          </a:prstGeom>
          <a:noFill/>
        </p:spPr>
        <p:txBody>
          <a:bodyPr wrap="none" rtlCol="0">
            <a:spAutoFit/>
          </a:bodyPr>
          <a:lstStyle/>
          <a:p>
            <a:r>
              <a:rPr lang="en-US" sz="1000" dirty="0" smtClean="0"/>
              <a:t>12</a:t>
            </a:r>
            <a:endParaRPr lang="en-US" sz="1000" dirty="0"/>
          </a:p>
        </p:txBody>
      </p:sp>
      <p:sp>
        <p:nvSpPr>
          <p:cNvPr id="325" name="TextBox 324"/>
          <p:cNvSpPr txBox="1"/>
          <p:nvPr/>
        </p:nvSpPr>
        <p:spPr>
          <a:xfrm>
            <a:off x="4595153" y="2543550"/>
            <a:ext cx="314659" cy="246221"/>
          </a:xfrm>
          <a:prstGeom prst="rect">
            <a:avLst/>
          </a:prstGeom>
          <a:noFill/>
        </p:spPr>
        <p:txBody>
          <a:bodyPr wrap="none" rtlCol="0">
            <a:spAutoFit/>
          </a:bodyPr>
          <a:lstStyle/>
          <a:p>
            <a:r>
              <a:rPr lang="en-US" sz="1000" dirty="0" smtClean="0"/>
              <a:t>13</a:t>
            </a:r>
            <a:endParaRPr lang="en-US" sz="1000" dirty="0"/>
          </a:p>
        </p:txBody>
      </p:sp>
      <p:sp>
        <p:nvSpPr>
          <p:cNvPr id="326" name="TextBox 325"/>
          <p:cNvSpPr txBox="1"/>
          <p:nvPr/>
        </p:nvSpPr>
        <p:spPr>
          <a:xfrm>
            <a:off x="3866000" y="2445744"/>
            <a:ext cx="249663" cy="246221"/>
          </a:xfrm>
          <a:prstGeom prst="rect">
            <a:avLst/>
          </a:prstGeom>
          <a:noFill/>
        </p:spPr>
        <p:txBody>
          <a:bodyPr wrap="none" rtlCol="0">
            <a:spAutoFit/>
          </a:bodyPr>
          <a:lstStyle/>
          <a:p>
            <a:r>
              <a:rPr lang="en-US" sz="1000" dirty="0"/>
              <a:t>4</a:t>
            </a:r>
          </a:p>
        </p:txBody>
      </p:sp>
      <p:sp>
        <p:nvSpPr>
          <p:cNvPr id="327" name="TextBox 326"/>
          <p:cNvSpPr txBox="1"/>
          <p:nvPr/>
        </p:nvSpPr>
        <p:spPr>
          <a:xfrm>
            <a:off x="4986143" y="2543550"/>
            <a:ext cx="314659" cy="246221"/>
          </a:xfrm>
          <a:prstGeom prst="rect">
            <a:avLst/>
          </a:prstGeom>
          <a:noFill/>
        </p:spPr>
        <p:txBody>
          <a:bodyPr wrap="none" rtlCol="0">
            <a:spAutoFit/>
          </a:bodyPr>
          <a:lstStyle/>
          <a:p>
            <a:r>
              <a:rPr lang="en-US" sz="1000" dirty="0" smtClean="0"/>
              <a:t>14</a:t>
            </a:r>
            <a:endParaRPr lang="en-US" sz="1000" dirty="0"/>
          </a:p>
        </p:txBody>
      </p:sp>
      <p:sp>
        <p:nvSpPr>
          <p:cNvPr id="328" name="TextBox 327"/>
          <p:cNvSpPr txBox="1"/>
          <p:nvPr/>
        </p:nvSpPr>
        <p:spPr>
          <a:xfrm>
            <a:off x="5359818" y="2543550"/>
            <a:ext cx="314659" cy="246221"/>
          </a:xfrm>
          <a:prstGeom prst="rect">
            <a:avLst/>
          </a:prstGeom>
          <a:noFill/>
        </p:spPr>
        <p:txBody>
          <a:bodyPr wrap="none" rtlCol="0">
            <a:spAutoFit/>
          </a:bodyPr>
          <a:lstStyle/>
          <a:p>
            <a:r>
              <a:rPr lang="en-US" sz="1000" dirty="0" smtClean="0"/>
              <a:t>15</a:t>
            </a:r>
            <a:endParaRPr lang="en-US" sz="1000" dirty="0"/>
          </a:p>
        </p:txBody>
      </p:sp>
      <p:sp>
        <p:nvSpPr>
          <p:cNvPr id="329" name="TextBox 328"/>
          <p:cNvSpPr txBox="1"/>
          <p:nvPr/>
        </p:nvSpPr>
        <p:spPr>
          <a:xfrm>
            <a:off x="5777295" y="2543550"/>
            <a:ext cx="314659" cy="246221"/>
          </a:xfrm>
          <a:prstGeom prst="rect">
            <a:avLst/>
          </a:prstGeom>
          <a:noFill/>
        </p:spPr>
        <p:txBody>
          <a:bodyPr wrap="none" rtlCol="0">
            <a:spAutoFit/>
          </a:bodyPr>
          <a:lstStyle/>
          <a:p>
            <a:r>
              <a:rPr lang="en-US" sz="1000" dirty="0" smtClean="0"/>
              <a:t>16</a:t>
            </a:r>
            <a:endParaRPr lang="en-US" sz="1000" dirty="0"/>
          </a:p>
        </p:txBody>
      </p:sp>
      <p:sp>
        <p:nvSpPr>
          <p:cNvPr id="330" name="TextBox 329"/>
          <p:cNvSpPr txBox="1"/>
          <p:nvPr/>
        </p:nvSpPr>
        <p:spPr>
          <a:xfrm>
            <a:off x="3565399" y="2543550"/>
            <a:ext cx="314659" cy="246221"/>
          </a:xfrm>
          <a:prstGeom prst="rect">
            <a:avLst/>
          </a:prstGeom>
          <a:noFill/>
        </p:spPr>
        <p:txBody>
          <a:bodyPr wrap="none" rtlCol="0">
            <a:spAutoFit/>
          </a:bodyPr>
          <a:lstStyle/>
          <a:p>
            <a:r>
              <a:rPr lang="en-US" sz="1000" dirty="0" smtClean="0"/>
              <a:t>10</a:t>
            </a:r>
            <a:endParaRPr lang="en-US" sz="1000" dirty="0"/>
          </a:p>
        </p:txBody>
      </p:sp>
      <p:sp>
        <p:nvSpPr>
          <p:cNvPr id="331" name="TextBox 330"/>
          <p:cNvSpPr txBox="1"/>
          <p:nvPr/>
        </p:nvSpPr>
        <p:spPr>
          <a:xfrm>
            <a:off x="3910402" y="2543550"/>
            <a:ext cx="314659" cy="246221"/>
          </a:xfrm>
          <a:prstGeom prst="rect">
            <a:avLst/>
          </a:prstGeom>
          <a:noFill/>
        </p:spPr>
        <p:txBody>
          <a:bodyPr wrap="none" rtlCol="0">
            <a:spAutoFit/>
          </a:bodyPr>
          <a:lstStyle/>
          <a:p>
            <a:r>
              <a:rPr lang="en-US" sz="1000" dirty="0" smtClean="0"/>
              <a:t>11</a:t>
            </a:r>
            <a:endParaRPr lang="en-US" sz="1000" dirty="0"/>
          </a:p>
        </p:txBody>
      </p:sp>
      <p:sp>
        <p:nvSpPr>
          <p:cNvPr id="332" name="TextBox 331"/>
          <p:cNvSpPr txBox="1"/>
          <p:nvPr/>
        </p:nvSpPr>
        <p:spPr>
          <a:xfrm>
            <a:off x="3557632" y="3130439"/>
            <a:ext cx="314659" cy="246221"/>
          </a:xfrm>
          <a:prstGeom prst="rect">
            <a:avLst/>
          </a:prstGeom>
          <a:noFill/>
        </p:spPr>
        <p:txBody>
          <a:bodyPr wrap="none" rtlCol="0">
            <a:spAutoFit/>
          </a:bodyPr>
          <a:lstStyle/>
          <a:p>
            <a:r>
              <a:rPr lang="en-US" sz="1000" dirty="0" smtClean="0"/>
              <a:t>19</a:t>
            </a:r>
            <a:endParaRPr lang="en-US" sz="1000" dirty="0"/>
          </a:p>
        </p:txBody>
      </p:sp>
      <p:sp>
        <p:nvSpPr>
          <p:cNvPr id="333" name="TextBox 332"/>
          <p:cNvSpPr txBox="1"/>
          <p:nvPr/>
        </p:nvSpPr>
        <p:spPr>
          <a:xfrm>
            <a:off x="3947874" y="3130439"/>
            <a:ext cx="314659" cy="246221"/>
          </a:xfrm>
          <a:prstGeom prst="rect">
            <a:avLst/>
          </a:prstGeom>
          <a:noFill/>
        </p:spPr>
        <p:txBody>
          <a:bodyPr wrap="none" rtlCol="0">
            <a:spAutoFit/>
          </a:bodyPr>
          <a:lstStyle/>
          <a:p>
            <a:r>
              <a:rPr lang="en-US" sz="1000" dirty="0" smtClean="0"/>
              <a:t>20</a:t>
            </a:r>
            <a:endParaRPr lang="en-US" sz="1000" dirty="0"/>
          </a:p>
        </p:txBody>
      </p:sp>
      <p:sp>
        <p:nvSpPr>
          <p:cNvPr id="334" name="TextBox 333"/>
          <p:cNvSpPr txBox="1"/>
          <p:nvPr/>
        </p:nvSpPr>
        <p:spPr>
          <a:xfrm>
            <a:off x="5817018" y="3000750"/>
            <a:ext cx="314659" cy="246221"/>
          </a:xfrm>
          <a:prstGeom prst="rect">
            <a:avLst/>
          </a:prstGeom>
          <a:noFill/>
        </p:spPr>
        <p:txBody>
          <a:bodyPr wrap="none" rtlCol="0">
            <a:spAutoFit/>
          </a:bodyPr>
          <a:lstStyle/>
          <a:p>
            <a:r>
              <a:rPr lang="en-US" sz="1000" dirty="0" smtClean="0"/>
              <a:t>15</a:t>
            </a:r>
            <a:endParaRPr lang="en-US" sz="1000" dirty="0"/>
          </a:p>
        </p:txBody>
      </p:sp>
      <p:sp>
        <p:nvSpPr>
          <p:cNvPr id="335" name="TextBox 334"/>
          <p:cNvSpPr txBox="1"/>
          <p:nvPr/>
        </p:nvSpPr>
        <p:spPr>
          <a:xfrm>
            <a:off x="5822671" y="3130439"/>
            <a:ext cx="314659" cy="246221"/>
          </a:xfrm>
          <a:prstGeom prst="rect">
            <a:avLst/>
          </a:prstGeom>
          <a:noFill/>
        </p:spPr>
        <p:txBody>
          <a:bodyPr wrap="none" rtlCol="0">
            <a:spAutoFit/>
          </a:bodyPr>
          <a:lstStyle/>
          <a:p>
            <a:r>
              <a:rPr lang="en-US" sz="1000" dirty="0" smtClean="0"/>
              <a:t>23</a:t>
            </a:r>
            <a:endParaRPr lang="en-US" sz="1000" dirty="0"/>
          </a:p>
        </p:txBody>
      </p:sp>
      <p:sp>
        <p:nvSpPr>
          <p:cNvPr id="336" name="TextBox 335"/>
          <p:cNvSpPr txBox="1"/>
          <p:nvPr/>
        </p:nvSpPr>
        <p:spPr>
          <a:xfrm>
            <a:off x="5432364" y="3130439"/>
            <a:ext cx="314659" cy="246221"/>
          </a:xfrm>
          <a:prstGeom prst="rect">
            <a:avLst/>
          </a:prstGeom>
          <a:noFill/>
        </p:spPr>
        <p:txBody>
          <a:bodyPr wrap="none" rtlCol="0">
            <a:spAutoFit/>
          </a:bodyPr>
          <a:lstStyle/>
          <a:p>
            <a:r>
              <a:rPr lang="en-US" sz="1000" dirty="0" smtClean="0"/>
              <a:t>22</a:t>
            </a:r>
            <a:endParaRPr lang="en-US" sz="1000" dirty="0"/>
          </a:p>
        </p:txBody>
      </p:sp>
      <p:sp>
        <p:nvSpPr>
          <p:cNvPr id="337" name="TextBox 336"/>
          <p:cNvSpPr txBox="1"/>
          <p:nvPr/>
        </p:nvSpPr>
        <p:spPr>
          <a:xfrm>
            <a:off x="5037591" y="3130439"/>
            <a:ext cx="314659" cy="246221"/>
          </a:xfrm>
          <a:prstGeom prst="rect">
            <a:avLst/>
          </a:prstGeom>
          <a:noFill/>
        </p:spPr>
        <p:txBody>
          <a:bodyPr wrap="none" rtlCol="0">
            <a:spAutoFit/>
          </a:bodyPr>
          <a:lstStyle/>
          <a:p>
            <a:r>
              <a:rPr lang="en-US" sz="1000" dirty="0" smtClean="0"/>
              <a:t>21</a:t>
            </a:r>
            <a:endParaRPr lang="en-US" sz="1000" dirty="0"/>
          </a:p>
        </p:txBody>
      </p:sp>
      <p:sp>
        <p:nvSpPr>
          <p:cNvPr id="338" name="TextBox 337"/>
          <p:cNvSpPr txBox="1"/>
          <p:nvPr/>
        </p:nvSpPr>
        <p:spPr>
          <a:xfrm>
            <a:off x="6208457" y="3130439"/>
            <a:ext cx="314659" cy="246221"/>
          </a:xfrm>
          <a:prstGeom prst="rect">
            <a:avLst/>
          </a:prstGeom>
          <a:noFill/>
        </p:spPr>
        <p:txBody>
          <a:bodyPr wrap="none" rtlCol="0">
            <a:spAutoFit/>
          </a:bodyPr>
          <a:lstStyle/>
          <a:p>
            <a:r>
              <a:rPr lang="en-US" sz="1000" dirty="0" smtClean="0"/>
              <a:t>24</a:t>
            </a:r>
            <a:endParaRPr lang="en-US" sz="1000" dirty="0"/>
          </a:p>
        </p:txBody>
      </p:sp>
      <p:sp>
        <p:nvSpPr>
          <p:cNvPr id="339" name="TextBox 338"/>
          <p:cNvSpPr txBox="1"/>
          <p:nvPr/>
        </p:nvSpPr>
        <p:spPr>
          <a:xfrm>
            <a:off x="2778163" y="3130439"/>
            <a:ext cx="314659" cy="246221"/>
          </a:xfrm>
          <a:prstGeom prst="rect">
            <a:avLst/>
          </a:prstGeom>
          <a:noFill/>
        </p:spPr>
        <p:txBody>
          <a:bodyPr wrap="none" rtlCol="0">
            <a:spAutoFit/>
          </a:bodyPr>
          <a:lstStyle/>
          <a:p>
            <a:r>
              <a:rPr lang="en-US" sz="1000" dirty="0" smtClean="0"/>
              <a:t>17</a:t>
            </a:r>
            <a:endParaRPr lang="en-US" sz="1000" dirty="0"/>
          </a:p>
        </p:txBody>
      </p:sp>
      <p:sp>
        <p:nvSpPr>
          <p:cNvPr id="340" name="TextBox 339"/>
          <p:cNvSpPr txBox="1"/>
          <p:nvPr/>
        </p:nvSpPr>
        <p:spPr>
          <a:xfrm>
            <a:off x="3167548" y="3130439"/>
            <a:ext cx="314659" cy="246221"/>
          </a:xfrm>
          <a:prstGeom prst="rect">
            <a:avLst/>
          </a:prstGeom>
          <a:noFill/>
        </p:spPr>
        <p:txBody>
          <a:bodyPr wrap="none" rtlCol="0">
            <a:spAutoFit/>
          </a:bodyPr>
          <a:lstStyle/>
          <a:p>
            <a:r>
              <a:rPr lang="en-US" sz="1000" dirty="0" smtClean="0"/>
              <a:t>18</a:t>
            </a:r>
            <a:endParaRPr lang="en-US" sz="1000" dirty="0"/>
          </a:p>
        </p:txBody>
      </p:sp>
      <p:sp>
        <p:nvSpPr>
          <p:cNvPr id="341" name="TextBox 340"/>
          <p:cNvSpPr txBox="1"/>
          <p:nvPr/>
        </p:nvSpPr>
        <p:spPr>
          <a:xfrm>
            <a:off x="654046" y="4305300"/>
            <a:ext cx="7916397" cy="923330"/>
          </a:xfrm>
          <a:prstGeom prst="rect">
            <a:avLst/>
          </a:prstGeom>
          <a:noFill/>
        </p:spPr>
        <p:txBody>
          <a:bodyPr wrap="square" rtlCol="0">
            <a:spAutoFit/>
          </a:bodyPr>
          <a:lstStyle/>
          <a:p>
            <a:pPr marL="342900" indent="-342900">
              <a:buFont typeface="+mj-lt"/>
              <a:buAutoNum type="arabicPeriod" startAt="4"/>
            </a:pPr>
            <a:r>
              <a:rPr lang="en-US" dirty="0">
                <a:solidFill>
                  <a:srgbClr val="FFFFFF"/>
                </a:solidFill>
              </a:rPr>
              <a:t>I</a:t>
            </a:r>
            <a:r>
              <a:rPr lang="en-US" dirty="0" smtClean="0">
                <a:solidFill>
                  <a:srgbClr val="FFFFFF"/>
                </a:solidFill>
              </a:rPr>
              <a:t>n the above pedigree, identify all individuals that must be a carrier with a half filled symbol.</a:t>
            </a:r>
          </a:p>
          <a:p>
            <a:pPr marL="342900" indent="-342900">
              <a:buFont typeface="+mj-lt"/>
              <a:buAutoNum type="arabicPeriod" startAt="4"/>
            </a:pPr>
            <a:endParaRPr lang="en-US" dirty="0"/>
          </a:p>
        </p:txBody>
      </p:sp>
      <p:sp>
        <p:nvSpPr>
          <p:cNvPr id="96" name="Oval 95"/>
          <p:cNvSpPr/>
          <p:nvPr/>
        </p:nvSpPr>
        <p:spPr>
          <a:xfrm>
            <a:off x="3417130" y="1797228"/>
            <a:ext cx="251971" cy="251994"/>
          </a:xfrm>
          <a:prstGeom prst="ellipse">
            <a:avLst/>
          </a:prstGeom>
          <a:gradFill flip="none" rotWithShape="1">
            <a:gsLst>
              <a:gs pos="53000">
                <a:schemeClr val="tx1"/>
              </a:gs>
              <a:gs pos="55000">
                <a:srgbClr val="FFFFFF"/>
              </a:gs>
            </a:gsLst>
            <a:lin ang="0" scaled="0"/>
            <a:tileRect/>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noFill/>
            </a:endParaRPr>
          </a:p>
        </p:txBody>
      </p:sp>
      <p:sp>
        <p:nvSpPr>
          <p:cNvPr id="99" name="Oval 98"/>
          <p:cNvSpPr/>
          <p:nvPr/>
        </p:nvSpPr>
        <p:spPr>
          <a:xfrm>
            <a:off x="5187542" y="1803574"/>
            <a:ext cx="251971" cy="251994"/>
          </a:xfrm>
          <a:prstGeom prst="ellipse">
            <a:avLst/>
          </a:prstGeom>
          <a:gradFill flip="none" rotWithShape="1">
            <a:gsLst>
              <a:gs pos="53000">
                <a:schemeClr val="tx1"/>
              </a:gs>
              <a:gs pos="55000">
                <a:srgbClr val="FFFFFF"/>
              </a:gs>
            </a:gsLst>
            <a:lin ang="0" scaled="0"/>
            <a:tileRect/>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noFill/>
            </a:endParaRPr>
          </a:p>
        </p:txBody>
      </p:sp>
      <p:sp>
        <p:nvSpPr>
          <p:cNvPr id="100" name="Oval 99"/>
          <p:cNvSpPr/>
          <p:nvPr/>
        </p:nvSpPr>
        <p:spPr>
          <a:xfrm>
            <a:off x="5380978" y="2363750"/>
            <a:ext cx="251971" cy="251994"/>
          </a:xfrm>
          <a:prstGeom prst="ellipse">
            <a:avLst/>
          </a:prstGeom>
          <a:gradFill flip="none" rotWithShape="1">
            <a:gsLst>
              <a:gs pos="53000">
                <a:schemeClr val="tx1"/>
              </a:gs>
              <a:gs pos="55000">
                <a:srgbClr val="FFFFFF"/>
              </a:gs>
            </a:gsLst>
            <a:lin ang="0" scaled="0"/>
            <a:tileRect/>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noFill/>
            </a:endParaRPr>
          </a:p>
        </p:txBody>
      </p:sp>
      <p:sp>
        <p:nvSpPr>
          <p:cNvPr id="101" name="Oval 100"/>
          <p:cNvSpPr/>
          <p:nvPr/>
        </p:nvSpPr>
        <p:spPr>
          <a:xfrm>
            <a:off x="5463708" y="2942171"/>
            <a:ext cx="251971" cy="251994"/>
          </a:xfrm>
          <a:prstGeom prst="ellipse">
            <a:avLst/>
          </a:prstGeom>
          <a:gradFill flip="none" rotWithShape="1">
            <a:gsLst>
              <a:gs pos="53000">
                <a:schemeClr val="tx1"/>
              </a:gs>
              <a:gs pos="55000">
                <a:srgbClr val="FFFFFF"/>
              </a:gs>
            </a:gsLst>
            <a:lin ang="0" scaled="0"/>
            <a:tileRect/>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noFill/>
            </a:endParaRPr>
          </a:p>
        </p:txBody>
      </p:sp>
      <p:sp>
        <p:nvSpPr>
          <p:cNvPr id="102" name="Oval 101"/>
          <p:cNvSpPr/>
          <p:nvPr/>
        </p:nvSpPr>
        <p:spPr>
          <a:xfrm>
            <a:off x="3803465" y="1803574"/>
            <a:ext cx="251971" cy="251994"/>
          </a:xfrm>
          <a:prstGeom prst="ellipse">
            <a:avLst/>
          </a:prstGeom>
          <a:gradFill flip="none" rotWithShape="1">
            <a:gsLst>
              <a:gs pos="53000">
                <a:schemeClr val="tx1"/>
              </a:gs>
              <a:gs pos="55000">
                <a:srgbClr val="FFFFFF"/>
              </a:gs>
            </a:gsLst>
            <a:lin ang="0" scaled="0"/>
            <a:tileRect/>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noFill/>
            </a:endParaRPr>
          </a:p>
        </p:txBody>
      </p:sp>
      <p:sp>
        <p:nvSpPr>
          <p:cNvPr id="103" name="Oval 102"/>
          <p:cNvSpPr/>
          <p:nvPr/>
        </p:nvSpPr>
        <p:spPr>
          <a:xfrm>
            <a:off x="3600853" y="2368803"/>
            <a:ext cx="251971" cy="251994"/>
          </a:xfrm>
          <a:prstGeom prst="ellipse">
            <a:avLst/>
          </a:prstGeom>
          <a:gradFill flip="none" rotWithShape="1">
            <a:gsLst>
              <a:gs pos="53000">
                <a:schemeClr val="tx1"/>
              </a:gs>
              <a:gs pos="55000">
                <a:srgbClr val="FFFFFF"/>
              </a:gs>
            </a:gsLst>
            <a:lin ang="0" scaled="0"/>
            <a:tileRect/>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noFill/>
            </a:endParaRPr>
          </a:p>
        </p:txBody>
      </p:sp>
      <p:sp>
        <p:nvSpPr>
          <p:cNvPr id="10" name="TextBox 9"/>
          <p:cNvSpPr txBox="1"/>
          <p:nvPr/>
        </p:nvSpPr>
        <p:spPr>
          <a:xfrm>
            <a:off x="3953975" y="2895717"/>
            <a:ext cx="279744" cy="338554"/>
          </a:xfrm>
          <a:prstGeom prst="rect">
            <a:avLst/>
          </a:prstGeom>
          <a:noFill/>
        </p:spPr>
        <p:txBody>
          <a:bodyPr wrap="none" rtlCol="0">
            <a:spAutoFit/>
          </a:bodyPr>
          <a:lstStyle/>
          <a:p>
            <a:r>
              <a:rPr lang="en-US" sz="1600" b="1" dirty="0" smtClean="0">
                <a:latin typeface="Calibri"/>
                <a:cs typeface="Calibri"/>
              </a:rPr>
              <a:t>?</a:t>
            </a:r>
            <a:endParaRPr lang="en-US" sz="1600" b="1" dirty="0">
              <a:latin typeface="Calibri"/>
              <a:cs typeface="Calibri"/>
            </a:endParaRPr>
          </a:p>
        </p:txBody>
      </p:sp>
      <p:sp>
        <p:nvSpPr>
          <p:cNvPr id="105" name="TextBox 104"/>
          <p:cNvSpPr txBox="1"/>
          <p:nvPr/>
        </p:nvSpPr>
        <p:spPr>
          <a:xfrm>
            <a:off x="3583032" y="2897286"/>
            <a:ext cx="279744" cy="338554"/>
          </a:xfrm>
          <a:prstGeom prst="rect">
            <a:avLst/>
          </a:prstGeom>
          <a:noFill/>
        </p:spPr>
        <p:txBody>
          <a:bodyPr wrap="none" rtlCol="0">
            <a:spAutoFit/>
          </a:bodyPr>
          <a:lstStyle/>
          <a:p>
            <a:r>
              <a:rPr lang="en-US" sz="1600" b="1" dirty="0" smtClean="0">
                <a:latin typeface="Calibri"/>
                <a:cs typeface="Calibri"/>
              </a:rPr>
              <a:t>?</a:t>
            </a:r>
            <a:endParaRPr lang="en-US" sz="1600" b="1" dirty="0">
              <a:latin typeface="Calibri"/>
              <a:cs typeface="Calibri"/>
            </a:endParaRPr>
          </a:p>
        </p:txBody>
      </p:sp>
    </p:spTree>
    <p:extLst>
      <p:ext uri="{BB962C8B-B14F-4D97-AF65-F5344CB8AC3E}">
        <p14:creationId xmlns:p14="http://schemas.microsoft.com/office/powerpoint/2010/main" val="67064439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ABO Blood Group Genetics</a:t>
            </a:r>
            <a:br>
              <a:rPr lang="en-US" dirty="0" smtClean="0"/>
            </a:br>
            <a:endParaRPr lang="en-US" dirty="0"/>
          </a:p>
        </p:txBody>
      </p:sp>
      <p:sp>
        <p:nvSpPr>
          <p:cNvPr id="3" name="Content Placeholder 2"/>
          <p:cNvSpPr>
            <a:spLocks noGrp="1"/>
          </p:cNvSpPr>
          <p:nvPr>
            <p:ph idx="1"/>
          </p:nvPr>
        </p:nvSpPr>
        <p:spPr>
          <a:xfrm>
            <a:off x="779463" y="1828800"/>
            <a:ext cx="7583487" cy="1943100"/>
          </a:xfrm>
        </p:spPr>
        <p:txBody>
          <a:bodyPr/>
          <a:lstStyle/>
          <a:p>
            <a:pPr marL="571500" indent="-342900">
              <a:spcBef>
                <a:spcPts val="0"/>
              </a:spcBef>
            </a:pPr>
            <a:r>
              <a:rPr lang="en" dirty="0" smtClean="0"/>
              <a:t>Multiple alleles - A, B and O </a:t>
            </a:r>
            <a:endParaRPr lang="en-US" dirty="0" smtClean="0"/>
          </a:p>
          <a:p>
            <a:pPr marL="228600" indent="0">
              <a:spcBef>
                <a:spcPts val="0"/>
              </a:spcBef>
              <a:buNone/>
            </a:pPr>
            <a:endParaRPr lang="en-US" dirty="0" smtClean="0"/>
          </a:p>
          <a:p>
            <a:pPr marL="571500" indent="-342900">
              <a:spcBef>
                <a:spcPts val="0"/>
              </a:spcBef>
            </a:pPr>
            <a:r>
              <a:rPr lang="en" dirty="0" smtClean="0"/>
              <a:t>Co-dominance - A and B alleles are both dominant over O and coexpressed when present together</a:t>
            </a:r>
          </a:p>
          <a:p>
            <a:pPr marL="0" indent="0">
              <a:buNone/>
            </a:pPr>
            <a:endParaRPr lang="en-US" dirty="0"/>
          </a:p>
        </p:txBody>
      </p:sp>
      <p:graphicFrame>
        <p:nvGraphicFramePr>
          <p:cNvPr id="4" name="Shape 478"/>
          <p:cNvGraphicFramePr/>
          <p:nvPr>
            <p:extLst>
              <p:ext uri="{D42A27DB-BD31-4B8C-83A1-F6EECF244321}">
                <p14:modId xmlns:p14="http://schemas.microsoft.com/office/powerpoint/2010/main" val="1332833624"/>
              </p:ext>
            </p:extLst>
          </p:nvPr>
        </p:nvGraphicFramePr>
        <p:xfrm>
          <a:off x="1533775" y="4217340"/>
          <a:ext cx="6587800" cy="914340"/>
        </p:xfrm>
        <a:graphic>
          <a:graphicData uri="http://schemas.openxmlformats.org/drawingml/2006/table">
            <a:tbl>
              <a:tblPr>
                <a:noFill/>
              </a:tblPr>
              <a:tblGrid>
                <a:gridCol w="1316350"/>
                <a:gridCol w="878575"/>
                <a:gridCol w="878575"/>
                <a:gridCol w="878575"/>
                <a:gridCol w="878575"/>
                <a:gridCol w="878575"/>
                <a:gridCol w="878575"/>
              </a:tblGrid>
              <a:tr h="381000">
                <a:tc>
                  <a:txBody>
                    <a:bodyPr/>
                    <a:lstStyle/>
                    <a:p>
                      <a:pPr lvl="0">
                        <a:spcBef>
                          <a:spcPts val="0"/>
                        </a:spcBef>
                        <a:buNone/>
                      </a:pPr>
                      <a:r>
                        <a:rPr lang="en" sz="1800">
                          <a:solidFill>
                            <a:schemeClr val="lt1"/>
                          </a:solidFill>
                          <a:latin typeface="Roboto"/>
                          <a:ea typeface="Roboto"/>
                          <a:cs typeface="Roboto"/>
                          <a:sym typeface="Roboto"/>
                        </a:rPr>
                        <a:t>genotype</a:t>
                      </a:r>
                    </a:p>
                  </a:txBody>
                  <a:tcPr marL="91425" marR="91425" marT="91425" marB="91425">
                    <a:solidFill>
                      <a:srgbClr val="000000"/>
                    </a:solidFill>
                  </a:tcPr>
                </a:tc>
                <a:tc>
                  <a:txBody>
                    <a:bodyPr/>
                    <a:lstStyle/>
                    <a:p>
                      <a:pPr lvl="0" algn="ctr">
                        <a:spcBef>
                          <a:spcPts val="0"/>
                        </a:spcBef>
                        <a:buNone/>
                      </a:pPr>
                      <a:r>
                        <a:rPr lang="en" sz="1800">
                          <a:solidFill>
                            <a:schemeClr val="lt1"/>
                          </a:solidFill>
                          <a:latin typeface="Roboto"/>
                          <a:ea typeface="Roboto"/>
                          <a:cs typeface="Roboto"/>
                          <a:sym typeface="Roboto"/>
                        </a:rPr>
                        <a:t>AA</a:t>
                      </a:r>
                    </a:p>
                  </a:txBody>
                  <a:tcPr marL="91425" marR="91425" marT="91425" marB="91425">
                    <a:solidFill>
                      <a:srgbClr val="000000"/>
                    </a:solidFill>
                  </a:tcPr>
                </a:tc>
                <a:tc>
                  <a:txBody>
                    <a:bodyPr/>
                    <a:lstStyle/>
                    <a:p>
                      <a:pPr lvl="0" algn="ctr">
                        <a:spcBef>
                          <a:spcPts val="0"/>
                        </a:spcBef>
                        <a:buNone/>
                      </a:pPr>
                      <a:r>
                        <a:rPr lang="en" sz="1800" dirty="0">
                          <a:solidFill>
                            <a:schemeClr val="lt1"/>
                          </a:solidFill>
                          <a:latin typeface="Roboto"/>
                          <a:ea typeface="Roboto"/>
                          <a:cs typeface="Roboto"/>
                          <a:sym typeface="Roboto"/>
                        </a:rPr>
                        <a:t>AO</a:t>
                      </a:r>
                    </a:p>
                  </a:txBody>
                  <a:tcPr marL="91425" marR="91425" marT="91425" marB="91425">
                    <a:solidFill>
                      <a:srgbClr val="000000"/>
                    </a:solidFill>
                  </a:tcPr>
                </a:tc>
                <a:tc>
                  <a:txBody>
                    <a:bodyPr/>
                    <a:lstStyle/>
                    <a:p>
                      <a:pPr lvl="0" algn="ctr">
                        <a:spcBef>
                          <a:spcPts val="0"/>
                        </a:spcBef>
                        <a:buNone/>
                      </a:pPr>
                      <a:r>
                        <a:rPr lang="en" sz="1800">
                          <a:solidFill>
                            <a:schemeClr val="lt1"/>
                          </a:solidFill>
                          <a:latin typeface="Roboto"/>
                          <a:ea typeface="Roboto"/>
                          <a:cs typeface="Roboto"/>
                          <a:sym typeface="Roboto"/>
                        </a:rPr>
                        <a:t>BB</a:t>
                      </a:r>
                    </a:p>
                  </a:txBody>
                  <a:tcPr marL="91425" marR="91425" marT="91425" marB="91425">
                    <a:solidFill>
                      <a:srgbClr val="000000"/>
                    </a:solidFill>
                  </a:tcPr>
                </a:tc>
                <a:tc>
                  <a:txBody>
                    <a:bodyPr/>
                    <a:lstStyle/>
                    <a:p>
                      <a:pPr lvl="0" algn="ctr">
                        <a:spcBef>
                          <a:spcPts val="0"/>
                        </a:spcBef>
                        <a:buNone/>
                      </a:pPr>
                      <a:r>
                        <a:rPr lang="en" sz="1800">
                          <a:solidFill>
                            <a:schemeClr val="lt1"/>
                          </a:solidFill>
                          <a:latin typeface="Roboto"/>
                          <a:ea typeface="Roboto"/>
                          <a:cs typeface="Roboto"/>
                          <a:sym typeface="Roboto"/>
                        </a:rPr>
                        <a:t>BO</a:t>
                      </a:r>
                    </a:p>
                  </a:txBody>
                  <a:tcPr marL="91425" marR="91425" marT="91425" marB="91425">
                    <a:solidFill>
                      <a:srgbClr val="000000"/>
                    </a:solidFill>
                  </a:tcPr>
                </a:tc>
                <a:tc>
                  <a:txBody>
                    <a:bodyPr/>
                    <a:lstStyle/>
                    <a:p>
                      <a:pPr lvl="0" algn="ctr">
                        <a:spcBef>
                          <a:spcPts val="0"/>
                        </a:spcBef>
                        <a:buNone/>
                      </a:pPr>
                      <a:r>
                        <a:rPr lang="en" sz="1800">
                          <a:solidFill>
                            <a:schemeClr val="lt1"/>
                          </a:solidFill>
                          <a:latin typeface="Roboto"/>
                          <a:ea typeface="Roboto"/>
                          <a:cs typeface="Roboto"/>
                          <a:sym typeface="Roboto"/>
                        </a:rPr>
                        <a:t>AB</a:t>
                      </a:r>
                    </a:p>
                  </a:txBody>
                  <a:tcPr marL="91425" marR="91425" marT="91425" marB="91425">
                    <a:solidFill>
                      <a:srgbClr val="000000"/>
                    </a:solidFill>
                  </a:tcPr>
                </a:tc>
                <a:tc>
                  <a:txBody>
                    <a:bodyPr/>
                    <a:lstStyle/>
                    <a:p>
                      <a:pPr lvl="0" algn="ctr">
                        <a:spcBef>
                          <a:spcPts val="0"/>
                        </a:spcBef>
                        <a:buNone/>
                      </a:pPr>
                      <a:r>
                        <a:rPr lang="en" sz="1800" dirty="0">
                          <a:solidFill>
                            <a:schemeClr val="lt1"/>
                          </a:solidFill>
                          <a:latin typeface="Roboto"/>
                          <a:ea typeface="Roboto"/>
                          <a:cs typeface="Roboto"/>
                          <a:sym typeface="Roboto"/>
                        </a:rPr>
                        <a:t>OO</a:t>
                      </a:r>
                    </a:p>
                  </a:txBody>
                  <a:tcPr marL="91425" marR="91425" marT="91425" marB="91425">
                    <a:solidFill>
                      <a:srgbClr val="000000"/>
                    </a:solidFill>
                  </a:tcPr>
                </a:tc>
              </a:tr>
              <a:tr h="381000">
                <a:tc>
                  <a:txBody>
                    <a:bodyPr/>
                    <a:lstStyle/>
                    <a:p>
                      <a:pPr lvl="0">
                        <a:spcBef>
                          <a:spcPts val="0"/>
                        </a:spcBef>
                        <a:buNone/>
                      </a:pPr>
                      <a:r>
                        <a:rPr lang="en" sz="1800">
                          <a:solidFill>
                            <a:schemeClr val="lt1"/>
                          </a:solidFill>
                          <a:latin typeface="Roboto"/>
                          <a:ea typeface="Roboto"/>
                          <a:cs typeface="Roboto"/>
                          <a:sym typeface="Roboto"/>
                        </a:rPr>
                        <a:t>phenotype</a:t>
                      </a:r>
                    </a:p>
                  </a:txBody>
                  <a:tcPr marL="91425" marR="91425" marT="91425" marB="91425">
                    <a:solidFill>
                      <a:srgbClr val="000000"/>
                    </a:solidFill>
                  </a:tcPr>
                </a:tc>
                <a:tc>
                  <a:txBody>
                    <a:bodyPr/>
                    <a:lstStyle/>
                    <a:p>
                      <a:pPr lvl="0" algn="ctr">
                        <a:spcBef>
                          <a:spcPts val="0"/>
                        </a:spcBef>
                        <a:buNone/>
                      </a:pPr>
                      <a:r>
                        <a:rPr lang="en" sz="1800">
                          <a:solidFill>
                            <a:schemeClr val="lt1"/>
                          </a:solidFill>
                          <a:latin typeface="Roboto"/>
                          <a:ea typeface="Roboto"/>
                          <a:cs typeface="Roboto"/>
                          <a:sym typeface="Roboto"/>
                        </a:rPr>
                        <a:t>A</a:t>
                      </a:r>
                    </a:p>
                  </a:txBody>
                  <a:tcPr marL="91425" marR="91425" marT="91425" marB="91425">
                    <a:solidFill>
                      <a:srgbClr val="000000"/>
                    </a:solidFill>
                  </a:tcPr>
                </a:tc>
                <a:tc>
                  <a:txBody>
                    <a:bodyPr/>
                    <a:lstStyle/>
                    <a:p>
                      <a:pPr lvl="0" algn="ctr">
                        <a:spcBef>
                          <a:spcPts val="0"/>
                        </a:spcBef>
                        <a:buNone/>
                      </a:pPr>
                      <a:r>
                        <a:rPr lang="en" sz="1800" dirty="0">
                          <a:solidFill>
                            <a:schemeClr val="lt1"/>
                          </a:solidFill>
                          <a:latin typeface="Roboto"/>
                          <a:ea typeface="Roboto"/>
                          <a:cs typeface="Roboto"/>
                          <a:sym typeface="Roboto"/>
                        </a:rPr>
                        <a:t>A</a:t>
                      </a:r>
                    </a:p>
                  </a:txBody>
                  <a:tcPr marL="91425" marR="91425" marT="91425" marB="91425">
                    <a:solidFill>
                      <a:srgbClr val="000000"/>
                    </a:solidFill>
                  </a:tcPr>
                </a:tc>
                <a:tc>
                  <a:txBody>
                    <a:bodyPr/>
                    <a:lstStyle/>
                    <a:p>
                      <a:pPr lvl="0" algn="ctr">
                        <a:spcBef>
                          <a:spcPts val="0"/>
                        </a:spcBef>
                        <a:buNone/>
                      </a:pPr>
                      <a:r>
                        <a:rPr lang="en" sz="1800">
                          <a:solidFill>
                            <a:schemeClr val="lt1"/>
                          </a:solidFill>
                          <a:latin typeface="Roboto"/>
                          <a:ea typeface="Roboto"/>
                          <a:cs typeface="Roboto"/>
                          <a:sym typeface="Roboto"/>
                        </a:rPr>
                        <a:t>B</a:t>
                      </a:r>
                    </a:p>
                  </a:txBody>
                  <a:tcPr marL="91425" marR="91425" marT="91425" marB="91425">
                    <a:solidFill>
                      <a:srgbClr val="000000"/>
                    </a:solidFill>
                  </a:tcPr>
                </a:tc>
                <a:tc>
                  <a:txBody>
                    <a:bodyPr/>
                    <a:lstStyle/>
                    <a:p>
                      <a:pPr lvl="0" algn="ctr">
                        <a:spcBef>
                          <a:spcPts val="0"/>
                        </a:spcBef>
                        <a:buNone/>
                      </a:pPr>
                      <a:r>
                        <a:rPr lang="en" sz="1800">
                          <a:solidFill>
                            <a:schemeClr val="lt1"/>
                          </a:solidFill>
                          <a:latin typeface="Roboto"/>
                          <a:ea typeface="Roboto"/>
                          <a:cs typeface="Roboto"/>
                          <a:sym typeface="Roboto"/>
                        </a:rPr>
                        <a:t>B</a:t>
                      </a:r>
                    </a:p>
                  </a:txBody>
                  <a:tcPr marL="91425" marR="91425" marT="91425" marB="91425">
                    <a:solidFill>
                      <a:srgbClr val="000000"/>
                    </a:solidFill>
                  </a:tcPr>
                </a:tc>
                <a:tc>
                  <a:txBody>
                    <a:bodyPr/>
                    <a:lstStyle/>
                    <a:p>
                      <a:pPr lvl="0" algn="ctr">
                        <a:spcBef>
                          <a:spcPts val="0"/>
                        </a:spcBef>
                        <a:buNone/>
                      </a:pPr>
                      <a:r>
                        <a:rPr lang="en" sz="1800">
                          <a:solidFill>
                            <a:schemeClr val="lt1"/>
                          </a:solidFill>
                          <a:latin typeface="Roboto"/>
                          <a:ea typeface="Roboto"/>
                          <a:cs typeface="Roboto"/>
                          <a:sym typeface="Roboto"/>
                        </a:rPr>
                        <a:t>AB</a:t>
                      </a:r>
                    </a:p>
                  </a:txBody>
                  <a:tcPr marL="91425" marR="91425" marT="91425" marB="91425">
                    <a:solidFill>
                      <a:srgbClr val="000000"/>
                    </a:solidFill>
                  </a:tcPr>
                </a:tc>
                <a:tc>
                  <a:txBody>
                    <a:bodyPr/>
                    <a:lstStyle/>
                    <a:p>
                      <a:pPr lvl="0" algn="ctr">
                        <a:spcBef>
                          <a:spcPts val="0"/>
                        </a:spcBef>
                        <a:buNone/>
                      </a:pPr>
                      <a:r>
                        <a:rPr lang="en" sz="1800" dirty="0">
                          <a:solidFill>
                            <a:schemeClr val="lt1"/>
                          </a:solidFill>
                          <a:latin typeface="Roboto"/>
                          <a:ea typeface="Roboto"/>
                          <a:cs typeface="Roboto"/>
                          <a:sym typeface="Roboto"/>
                        </a:rPr>
                        <a:t>O</a:t>
                      </a:r>
                    </a:p>
                  </a:txBody>
                  <a:tcPr marL="91425" marR="91425" marT="91425" marB="91425">
                    <a:solidFill>
                      <a:srgbClr val="000000"/>
                    </a:solidFill>
                  </a:tcPr>
                </a:tc>
              </a:tr>
            </a:tbl>
          </a:graphicData>
        </a:graphic>
      </p:graphicFrame>
      <p:cxnSp>
        <p:nvCxnSpPr>
          <p:cNvPr id="6" name="Straight Connector 5"/>
          <p:cNvCxnSpPr>
            <a:endCxn id="4" idx="3"/>
          </p:cNvCxnSpPr>
          <p:nvPr/>
        </p:nvCxnSpPr>
        <p:spPr>
          <a:xfrm flipV="1">
            <a:off x="1533775" y="4674510"/>
            <a:ext cx="6587800" cy="1223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857500" y="4204200"/>
            <a:ext cx="12700" cy="93971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533699" y="4204200"/>
            <a:ext cx="6587875" cy="939710"/>
          </a:xfrm>
          <a:prstGeom prst="rect">
            <a:avLst/>
          </a:prstGeom>
          <a:noFill/>
          <a:ln w="127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4572000" y="4217340"/>
            <a:ext cx="12700" cy="93971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511800" y="4217340"/>
            <a:ext cx="12700" cy="93971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394450" y="4191545"/>
            <a:ext cx="12700" cy="93971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7270750" y="4204655"/>
            <a:ext cx="12700" cy="93971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695700" y="4204655"/>
            <a:ext cx="12700" cy="93971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298700" y="5765800"/>
            <a:ext cx="2637711" cy="369332"/>
          </a:xfrm>
          <a:prstGeom prst="rect">
            <a:avLst/>
          </a:prstGeom>
          <a:noFill/>
        </p:spPr>
        <p:txBody>
          <a:bodyPr wrap="none" rtlCol="0">
            <a:spAutoFit/>
          </a:bodyPr>
          <a:lstStyle/>
          <a:p>
            <a:r>
              <a:rPr lang="en-US" dirty="0" smtClean="0">
                <a:solidFill>
                  <a:schemeClr val="bg1"/>
                </a:solidFill>
              </a:rPr>
              <a:t>blood type = phenotype</a:t>
            </a:r>
            <a:endParaRPr lang="en-US" dirty="0">
              <a:solidFill>
                <a:schemeClr val="bg1"/>
              </a:solidFill>
            </a:endParaRPr>
          </a:p>
        </p:txBody>
      </p:sp>
    </p:spTree>
    <p:extLst>
      <p:ext uri="{BB962C8B-B14F-4D97-AF65-F5344CB8AC3E}">
        <p14:creationId xmlns:p14="http://schemas.microsoft.com/office/powerpoint/2010/main" val="249355511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dirty="0"/>
              <a:t>Kate would like to trace the inheritance of blood types through her extended family.</a:t>
            </a:r>
          </a:p>
          <a:p>
            <a:pPr marL="0" indent="0">
              <a:buNone/>
            </a:pPr>
            <a:r>
              <a:rPr lang="en-US" dirty="0"/>
              <a:t>Here is what Kate found out ….</a:t>
            </a:r>
          </a:p>
          <a:p>
            <a:pPr marL="0" indent="0">
              <a:buNone/>
            </a:pPr>
            <a:r>
              <a:rPr lang="en-US" dirty="0"/>
              <a:t>Kate’s grandmother Mary has A blood type.  Mary and her husband John had four children: two sons, Michael (blood type O) and David (blood type AB) and two daughters, Sue (blood type O) and Sally (blood type A).  Michael married Kelly and they had two daughters, Anna (blood type A) and Kate (blood type B).  Sally married Joe and they had three sons: Paul (blood type A), Max (blood type AB) and Ben (blood type O).  </a:t>
            </a:r>
          </a:p>
          <a:p>
            <a:endParaRPr lang="en-US" dirty="0"/>
          </a:p>
        </p:txBody>
      </p:sp>
      <p:sp>
        <p:nvSpPr>
          <p:cNvPr id="4" name="Title 1"/>
          <p:cNvSpPr>
            <a:spLocks noGrp="1"/>
          </p:cNvSpPr>
          <p:nvPr>
            <p:ph type="title"/>
          </p:nvPr>
        </p:nvSpPr>
        <p:spPr/>
        <p:txBody>
          <a:bodyPr/>
          <a:lstStyle/>
          <a:p>
            <a:r>
              <a:rPr lang="en-US" dirty="0" smtClean="0"/>
              <a:t>Human ABO Blood Group Genetics</a:t>
            </a:r>
            <a:br>
              <a:rPr lang="en-US" dirty="0" smtClean="0"/>
            </a:br>
            <a:r>
              <a:rPr lang="en-US" dirty="0" smtClean="0"/>
              <a:t>Question </a:t>
            </a:r>
            <a:r>
              <a:rPr lang="mr-IN" dirty="0" smtClean="0"/>
              <a:t>–</a:t>
            </a:r>
            <a:r>
              <a:rPr lang="en-US" dirty="0" smtClean="0"/>
              <a:t> page 9</a:t>
            </a:r>
            <a:endParaRPr lang="en-US" dirty="0"/>
          </a:p>
        </p:txBody>
      </p:sp>
    </p:spTree>
    <p:extLst>
      <p:ext uri="{BB962C8B-B14F-4D97-AF65-F5344CB8AC3E}">
        <p14:creationId xmlns:p14="http://schemas.microsoft.com/office/powerpoint/2010/main" val="254830994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Human ABO Blood Group Genetics</a:t>
            </a:r>
            <a:br>
              <a:rPr lang="en-US" dirty="0" smtClean="0"/>
            </a:br>
            <a:r>
              <a:rPr lang="en-US" dirty="0" smtClean="0"/>
              <a:t>Answer</a:t>
            </a:r>
            <a:endParaRPr lang="en-US" dirty="0"/>
          </a:p>
        </p:txBody>
      </p:sp>
      <p:sp>
        <p:nvSpPr>
          <p:cNvPr id="2" name="Oval 1"/>
          <p:cNvSpPr/>
          <p:nvPr/>
        </p:nvSpPr>
        <p:spPr>
          <a:xfrm>
            <a:off x="4165600" y="1854200"/>
            <a:ext cx="546100" cy="5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A</a:t>
            </a:r>
          </a:p>
        </p:txBody>
      </p:sp>
      <p:sp>
        <p:nvSpPr>
          <p:cNvPr id="5" name="Rectangle 4"/>
          <p:cNvSpPr/>
          <p:nvPr/>
        </p:nvSpPr>
        <p:spPr>
          <a:xfrm>
            <a:off x="5145088" y="1854200"/>
            <a:ext cx="546100" cy="5080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solidFill>
                <a:srgbClr val="000000"/>
              </a:solidFill>
            </a:endParaRPr>
          </a:p>
        </p:txBody>
      </p:sp>
      <p:cxnSp>
        <p:nvCxnSpPr>
          <p:cNvPr id="7" name="Straight Connector 6"/>
          <p:cNvCxnSpPr>
            <a:stCxn id="2" idx="6"/>
            <a:endCxn id="5" idx="1"/>
          </p:cNvCxnSpPr>
          <p:nvPr/>
        </p:nvCxnSpPr>
        <p:spPr>
          <a:xfrm>
            <a:off x="4711700" y="2108200"/>
            <a:ext cx="433388"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4927600" y="2108200"/>
            <a:ext cx="8467" cy="7620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302000" y="2870200"/>
            <a:ext cx="33274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4165600" y="3149600"/>
            <a:ext cx="546100" cy="5080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AB</a:t>
            </a:r>
            <a:endParaRPr lang="en-US" sz="2000" b="1" dirty="0">
              <a:solidFill>
                <a:srgbClr val="000000"/>
              </a:solidFill>
            </a:endParaRPr>
          </a:p>
        </p:txBody>
      </p:sp>
      <p:sp>
        <p:nvSpPr>
          <p:cNvPr id="13" name="Rectangle 12"/>
          <p:cNvSpPr/>
          <p:nvPr/>
        </p:nvSpPr>
        <p:spPr>
          <a:xfrm>
            <a:off x="3028950" y="3149600"/>
            <a:ext cx="546100" cy="5080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000000"/>
                </a:solidFill>
              </a:rPr>
              <a:t>O</a:t>
            </a:r>
          </a:p>
        </p:txBody>
      </p:sp>
      <p:sp>
        <p:nvSpPr>
          <p:cNvPr id="14" name="Oval 13"/>
          <p:cNvSpPr/>
          <p:nvPr/>
        </p:nvSpPr>
        <p:spPr>
          <a:xfrm>
            <a:off x="6356350" y="3149600"/>
            <a:ext cx="546100" cy="5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A</a:t>
            </a:r>
          </a:p>
        </p:txBody>
      </p:sp>
      <p:sp>
        <p:nvSpPr>
          <p:cNvPr id="15" name="Oval 14"/>
          <p:cNvSpPr/>
          <p:nvPr/>
        </p:nvSpPr>
        <p:spPr>
          <a:xfrm>
            <a:off x="5393261" y="3149600"/>
            <a:ext cx="546100" cy="5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O</a:t>
            </a:r>
            <a:endParaRPr lang="en-US" sz="2000" b="1" dirty="0">
              <a:solidFill>
                <a:schemeClr val="tx1"/>
              </a:solidFill>
            </a:endParaRPr>
          </a:p>
        </p:txBody>
      </p:sp>
      <p:sp>
        <p:nvSpPr>
          <p:cNvPr id="16" name="Rectangle 15"/>
          <p:cNvSpPr/>
          <p:nvPr/>
        </p:nvSpPr>
        <p:spPr>
          <a:xfrm>
            <a:off x="7352771" y="3124200"/>
            <a:ext cx="546100" cy="5080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solidFill>
                <a:srgbClr val="000000"/>
              </a:solidFill>
            </a:endParaRPr>
          </a:p>
        </p:txBody>
      </p:sp>
      <p:cxnSp>
        <p:nvCxnSpPr>
          <p:cNvPr id="17" name="Straight Connector 16"/>
          <p:cNvCxnSpPr>
            <a:endCxn id="16" idx="1"/>
          </p:cNvCxnSpPr>
          <p:nvPr/>
        </p:nvCxnSpPr>
        <p:spPr>
          <a:xfrm>
            <a:off x="6919383" y="3378200"/>
            <a:ext cx="433388"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7135283" y="3378200"/>
            <a:ext cx="8467" cy="7620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310467" y="2861733"/>
            <a:ext cx="0" cy="27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620934" y="2874433"/>
            <a:ext cx="0" cy="27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648853" y="2874433"/>
            <a:ext cx="0" cy="27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436534" y="2874433"/>
            <a:ext cx="0" cy="27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6356350" y="4140200"/>
            <a:ext cx="1542521"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6870700" y="4394200"/>
            <a:ext cx="546100" cy="5080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AB</a:t>
            </a:r>
            <a:endParaRPr lang="en-US" sz="2000" b="1" dirty="0">
              <a:solidFill>
                <a:srgbClr val="000000"/>
              </a:solidFill>
            </a:endParaRPr>
          </a:p>
        </p:txBody>
      </p:sp>
      <p:cxnSp>
        <p:nvCxnSpPr>
          <p:cNvPr id="29" name="Straight Connector 28"/>
          <p:cNvCxnSpPr/>
          <p:nvPr/>
        </p:nvCxnSpPr>
        <p:spPr>
          <a:xfrm>
            <a:off x="7135283" y="4114800"/>
            <a:ext cx="0" cy="27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890404" y="4131733"/>
            <a:ext cx="0" cy="27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364817" y="4131733"/>
            <a:ext cx="0" cy="27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7617354" y="4394200"/>
            <a:ext cx="546100" cy="5080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000000"/>
                </a:solidFill>
              </a:rPr>
              <a:t>O</a:t>
            </a:r>
          </a:p>
        </p:txBody>
      </p:sp>
      <p:sp>
        <p:nvSpPr>
          <p:cNvPr id="33" name="Rectangle 32"/>
          <p:cNvSpPr/>
          <p:nvPr/>
        </p:nvSpPr>
        <p:spPr>
          <a:xfrm>
            <a:off x="6091767" y="4411133"/>
            <a:ext cx="546100" cy="5080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A</a:t>
            </a:r>
            <a:endParaRPr lang="en-US" sz="2000" b="1" dirty="0">
              <a:solidFill>
                <a:srgbClr val="000000"/>
              </a:solidFill>
            </a:endParaRPr>
          </a:p>
        </p:txBody>
      </p:sp>
      <p:sp>
        <p:nvSpPr>
          <p:cNvPr id="34" name="Oval 33"/>
          <p:cNvSpPr/>
          <p:nvPr/>
        </p:nvSpPr>
        <p:spPr>
          <a:xfrm>
            <a:off x="2029883" y="3170766"/>
            <a:ext cx="546100" cy="5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solidFill>
                <a:schemeClr val="tx1"/>
              </a:solidFill>
            </a:endParaRPr>
          </a:p>
        </p:txBody>
      </p:sp>
      <p:cxnSp>
        <p:nvCxnSpPr>
          <p:cNvPr id="35" name="Straight Connector 34"/>
          <p:cNvCxnSpPr/>
          <p:nvPr/>
        </p:nvCxnSpPr>
        <p:spPr>
          <a:xfrm>
            <a:off x="2592916" y="3399366"/>
            <a:ext cx="433388"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2808816" y="3399366"/>
            <a:ext cx="8467" cy="7620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2311400" y="4161366"/>
            <a:ext cx="9906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9" name="Oval 38"/>
          <p:cNvSpPr/>
          <p:nvPr/>
        </p:nvSpPr>
        <p:spPr>
          <a:xfrm>
            <a:off x="2051049" y="4428068"/>
            <a:ext cx="546100" cy="5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A</a:t>
            </a:r>
          </a:p>
        </p:txBody>
      </p:sp>
      <p:cxnSp>
        <p:nvCxnSpPr>
          <p:cNvPr id="40" name="Straight Connector 39"/>
          <p:cNvCxnSpPr/>
          <p:nvPr/>
        </p:nvCxnSpPr>
        <p:spPr>
          <a:xfrm>
            <a:off x="2319867" y="4152899"/>
            <a:ext cx="0" cy="27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3026304" y="4428068"/>
            <a:ext cx="546100" cy="5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B</a:t>
            </a:r>
            <a:endParaRPr lang="en-US" sz="2000" b="1" dirty="0">
              <a:solidFill>
                <a:schemeClr val="tx1"/>
              </a:solidFill>
            </a:endParaRPr>
          </a:p>
        </p:txBody>
      </p:sp>
      <p:cxnSp>
        <p:nvCxnSpPr>
          <p:cNvPr id="42" name="Straight Connector 41"/>
          <p:cNvCxnSpPr/>
          <p:nvPr/>
        </p:nvCxnSpPr>
        <p:spPr>
          <a:xfrm>
            <a:off x="3293533" y="4152899"/>
            <a:ext cx="0" cy="27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4099899" y="1515646"/>
            <a:ext cx="644026" cy="338554"/>
          </a:xfrm>
          <a:prstGeom prst="rect">
            <a:avLst/>
          </a:prstGeom>
          <a:noFill/>
        </p:spPr>
        <p:txBody>
          <a:bodyPr wrap="none" rtlCol="0">
            <a:spAutoFit/>
          </a:bodyPr>
          <a:lstStyle/>
          <a:p>
            <a:r>
              <a:rPr lang="en-US" sz="1600" b="1" dirty="0" smtClean="0">
                <a:solidFill>
                  <a:schemeClr val="accent5">
                    <a:lumMod val="60000"/>
                    <a:lumOff val="40000"/>
                  </a:schemeClr>
                </a:solidFill>
              </a:rPr>
              <a:t>Mary</a:t>
            </a:r>
            <a:endParaRPr lang="en-US" sz="1600" b="1" dirty="0">
              <a:solidFill>
                <a:schemeClr val="accent5">
                  <a:lumMod val="60000"/>
                  <a:lumOff val="40000"/>
                </a:schemeClr>
              </a:solidFill>
            </a:endParaRPr>
          </a:p>
        </p:txBody>
      </p:sp>
      <p:sp>
        <p:nvSpPr>
          <p:cNvPr id="44" name="TextBox 43"/>
          <p:cNvSpPr txBox="1"/>
          <p:nvPr/>
        </p:nvSpPr>
        <p:spPr>
          <a:xfrm>
            <a:off x="5071248" y="1515646"/>
            <a:ext cx="652843" cy="338554"/>
          </a:xfrm>
          <a:prstGeom prst="rect">
            <a:avLst/>
          </a:prstGeom>
          <a:noFill/>
        </p:spPr>
        <p:txBody>
          <a:bodyPr wrap="none" rtlCol="0">
            <a:spAutoFit/>
          </a:bodyPr>
          <a:lstStyle/>
          <a:p>
            <a:r>
              <a:rPr lang="en-US" sz="1600" b="1" dirty="0" smtClean="0">
                <a:solidFill>
                  <a:schemeClr val="accent5">
                    <a:lumMod val="60000"/>
                    <a:lumOff val="40000"/>
                  </a:schemeClr>
                </a:solidFill>
              </a:rPr>
              <a:t>John</a:t>
            </a:r>
            <a:endParaRPr lang="en-US" sz="1600" b="1" dirty="0">
              <a:solidFill>
                <a:schemeClr val="accent5">
                  <a:lumMod val="60000"/>
                  <a:lumOff val="40000"/>
                </a:schemeClr>
              </a:solidFill>
            </a:endParaRPr>
          </a:p>
        </p:txBody>
      </p:sp>
      <p:sp>
        <p:nvSpPr>
          <p:cNvPr id="45" name="TextBox 44"/>
          <p:cNvSpPr txBox="1"/>
          <p:nvPr/>
        </p:nvSpPr>
        <p:spPr>
          <a:xfrm>
            <a:off x="2853901" y="2832212"/>
            <a:ext cx="913131" cy="338554"/>
          </a:xfrm>
          <a:prstGeom prst="rect">
            <a:avLst/>
          </a:prstGeom>
          <a:noFill/>
        </p:spPr>
        <p:txBody>
          <a:bodyPr wrap="none" rtlCol="0">
            <a:spAutoFit/>
          </a:bodyPr>
          <a:lstStyle/>
          <a:p>
            <a:r>
              <a:rPr lang="en-US" sz="1600" b="1" dirty="0" smtClean="0">
                <a:solidFill>
                  <a:schemeClr val="accent5">
                    <a:lumMod val="60000"/>
                    <a:lumOff val="40000"/>
                  </a:schemeClr>
                </a:solidFill>
              </a:rPr>
              <a:t>Michael</a:t>
            </a:r>
            <a:endParaRPr lang="en-US" sz="1600" b="1" dirty="0">
              <a:solidFill>
                <a:schemeClr val="accent5">
                  <a:lumMod val="60000"/>
                  <a:lumOff val="40000"/>
                </a:schemeClr>
              </a:solidFill>
            </a:endParaRPr>
          </a:p>
        </p:txBody>
      </p:sp>
      <p:sp>
        <p:nvSpPr>
          <p:cNvPr id="46" name="TextBox 45"/>
          <p:cNvSpPr txBox="1"/>
          <p:nvPr/>
        </p:nvSpPr>
        <p:spPr>
          <a:xfrm>
            <a:off x="4047704" y="2832212"/>
            <a:ext cx="720770" cy="338554"/>
          </a:xfrm>
          <a:prstGeom prst="rect">
            <a:avLst/>
          </a:prstGeom>
          <a:noFill/>
        </p:spPr>
        <p:txBody>
          <a:bodyPr wrap="none" rtlCol="0">
            <a:spAutoFit/>
          </a:bodyPr>
          <a:lstStyle/>
          <a:p>
            <a:r>
              <a:rPr lang="en-US" sz="1600" b="1" dirty="0" smtClean="0">
                <a:solidFill>
                  <a:schemeClr val="accent5">
                    <a:lumMod val="60000"/>
                    <a:lumOff val="40000"/>
                  </a:schemeClr>
                </a:solidFill>
              </a:rPr>
              <a:t>David</a:t>
            </a:r>
            <a:endParaRPr lang="en-US" sz="1600" b="1" dirty="0">
              <a:solidFill>
                <a:schemeClr val="accent5">
                  <a:lumMod val="60000"/>
                  <a:lumOff val="40000"/>
                </a:schemeClr>
              </a:solidFill>
            </a:endParaRPr>
          </a:p>
        </p:txBody>
      </p:sp>
      <p:sp>
        <p:nvSpPr>
          <p:cNvPr id="47" name="TextBox 46"/>
          <p:cNvSpPr txBox="1"/>
          <p:nvPr/>
        </p:nvSpPr>
        <p:spPr>
          <a:xfrm>
            <a:off x="5390311" y="2832212"/>
            <a:ext cx="528710" cy="338554"/>
          </a:xfrm>
          <a:prstGeom prst="rect">
            <a:avLst/>
          </a:prstGeom>
          <a:noFill/>
        </p:spPr>
        <p:txBody>
          <a:bodyPr wrap="none" rtlCol="0">
            <a:spAutoFit/>
          </a:bodyPr>
          <a:lstStyle/>
          <a:p>
            <a:r>
              <a:rPr lang="en-US" sz="1600" b="1" dirty="0" smtClean="0">
                <a:solidFill>
                  <a:schemeClr val="accent5">
                    <a:lumMod val="60000"/>
                    <a:lumOff val="40000"/>
                  </a:schemeClr>
                </a:solidFill>
              </a:rPr>
              <a:t>Sue</a:t>
            </a:r>
            <a:endParaRPr lang="en-US" sz="1600" b="1" dirty="0">
              <a:solidFill>
                <a:schemeClr val="accent5">
                  <a:lumMod val="60000"/>
                  <a:lumOff val="40000"/>
                </a:schemeClr>
              </a:solidFill>
            </a:endParaRPr>
          </a:p>
        </p:txBody>
      </p:sp>
      <p:sp>
        <p:nvSpPr>
          <p:cNvPr id="48" name="TextBox 47"/>
          <p:cNvSpPr txBox="1"/>
          <p:nvPr/>
        </p:nvSpPr>
        <p:spPr>
          <a:xfrm>
            <a:off x="6291373" y="2832212"/>
            <a:ext cx="629399" cy="338554"/>
          </a:xfrm>
          <a:prstGeom prst="rect">
            <a:avLst/>
          </a:prstGeom>
          <a:noFill/>
        </p:spPr>
        <p:txBody>
          <a:bodyPr wrap="none" rtlCol="0">
            <a:spAutoFit/>
          </a:bodyPr>
          <a:lstStyle/>
          <a:p>
            <a:r>
              <a:rPr lang="en-US" sz="1600" b="1" dirty="0" smtClean="0">
                <a:solidFill>
                  <a:schemeClr val="accent5">
                    <a:lumMod val="60000"/>
                    <a:lumOff val="40000"/>
                  </a:schemeClr>
                </a:solidFill>
              </a:rPr>
              <a:t>Sally</a:t>
            </a:r>
            <a:endParaRPr lang="en-US" sz="1600" b="1" dirty="0">
              <a:solidFill>
                <a:schemeClr val="accent5">
                  <a:lumMod val="60000"/>
                  <a:lumOff val="40000"/>
                </a:schemeClr>
              </a:solidFill>
            </a:endParaRPr>
          </a:p>
        </p:txBody>
      </p:sp>
      <p:sp>
        <p:nvSpPr>
          <p:cNvPr id="49" name="TextBox 48"/>
          <p:cNvSpPr txBox="1"/>
          <p:nvPr/>
        </p:nvSpPr>
        <p:spPr>
          <a:xfrm>
            <a:off x="7370862" y="2832212"/>
            <a:ext cx="528009" cy="338554"/>
          </a:xfrm>
          <a:prstGeom prst="rect">
            <a:avLst/>
          </a:prstGeom>
          <a:noFill/>
        </p:spPr>
        <p:txBody>
          <a:bodyPr wrap="none" rtlCol="0">
            <a:spAutoFit/>
          </a:bodyPr>
          <a:lstStyle/>
          <a:p>
            <a:r>
              <a:rPr lang="en-US" sz="1600" b="1" dirty="0" smtClean="0">
                <a:solidFill>
                  <a:schemeClr val="accent5">
                    <a:lumMod val="60000"/>
                    <a:lumOff val="40000"/>
                  </a:schemeClr>
                </a:solidFill>
              </a:rPr>
              <a:t>Joe</a:t>
            </a:r>
            <a:endParaRPr lang="en-US" sz="1600" b="1" dirty="0">
              <a:solidFill>
                <a:schemeClr val="accent5">
                  <a:lumMod val="60000"/>
                  <a:lumOff val="40000"/>
                </a:schemeClr>
              </a:solidFill>
            </a:endParaRPr>
          </a:p>
        </p:txBody>
      </p:sp>
      <p:sp>
        <p:nvSpPr>
          <p:cNvPr id="50" name="TextBox 49"/>
          <p:cNvSpPr txBox="1"/>
          <p:nvPr/>
        </p:nvSpPr>
        <p:spPr>
          <a:xfrm>
            <a:off x="1963517" y="2832212"/>
            <a:ext cx="659756" cy="338554"/>
          </a:xfrm>
          <a:prstGeom prst="rect">
            <a:avLst/>
          </a:prstGeom>
          <a:noFill/>
        </p:spPr>
        <p:txBody>
          <a:bodyPr wrap="none" rtlCol="0">
            <a:spAutoFit/>
          </a:bodyPr>
          <a:lstStyle/>
          <a:p>
            <a:r>
              <a:rPr lang="en-US" sz="1600" b="1" dirty="0" smtClean="0">
                <a:solidFill>
                  <a:schemeClr val="accent5">
                    <a:lumMod val="60000"/>
                    <a:lumOff val="40000"/>
                  </a:schemeClr>
                </a:solidFill>
              </a:rPr>
              <a:t>Kelly</a:t>
            </a:r>
            <a:endParaRPr lang="en-US" sz="1600" b="1" dirty="0">
              <a:solidFill>
                <a:schemeClr val="accent5">
                  <a:lumMod val="60000"/>
                  <a:lumOff val="40000"/>
                </a:schemeClr>
              </a:solidFill>
            </a:endParaRPr>
          </a:p>
        </p:txBody>
      </p:sp>
      <p:sp>
        <p:nvSpPr>
          <p:cNvPr id="51" name="TextBox 50"/>
          <p:cNvSpPr txBox="1"/>
          <p:nvPr/>
        </p:nvSpPr>
        <p:spPr>
          <a:xfrm>
            <a:off x="1937393" y="4114855"/>
            <a:ext cx="671979" cy="338554"/>
          </a:xfrm>
          <a:prstGeom prst="rect">
            <a:avLst/>
          </a:prstGeom>
          <a:noFill/>
        </p:spPr>
        <p:txBody>
          <a:bodyPr wrap="none" rtlCol="0">
            <a:spAutoFit/>
          </a:bodyPr>
          <a:lstStyle/>
          <a:p>
            <a:r>
              <a:rPr lang="en-US" sz="1600" b="1" dirty="0" smtClean="0">
                <a:solidFill>
                  <a:schemeClr val="accent5">
                    <a:lumMod val="60000"/>
                    <a:lumOff val="40000"/>
                  </a:schemeClr>
                </a:solidFill>
              </a:rPr>
              <a:t>Anna</a:t>
            </a:r>
            <a:endParaRPr lang="en-US" sz="1600" b="1" dirty="0">
              <a:solidFill>
                <a:schemeClr val="accent5">
                  <a:lumMod val="60000"/>
                  <a:lumOff val="40000"/>
                </a:schemeClr>
              </a:solidFill>
            </a:endParaRPr>
          </a:p>
        </p:txBody>
      </p:sp>
      <p:sp>
        <p:nvSpPr>
          <p:cNvPr id="52" name="TextBox 51"/>
          <p:cNvSpPr txBox="1"/>
          <p:nvPr/>
        </p:nvSpPr>
        <p:spPr>
          <a:xfrm>
            <a:off x="2928073" y="4114855"/>
            <a:ext cx="619881" cy="338554"/>
          </a:xfrm>
          <a:prstGeom prst="rect">
            <a:avLst/>
          </a:prstGeom>
          <a:noFill/>
        </p:spPr>
        <p:txBody>
          <a:bodyPr wrap="none" rtlCol="0">
            <a:spAutoFit/>
          </a:bodyPr>
          <a:lstStyle/>
          <a:p>
            <a:r>
              <a:rPr lang="en-US" sz="1600" b="1" dirty="0" smtClean="0">
                <a:solidFill>
                  <a:schemeClr val="accent5">
                    <a:lumMod val="60000"/>
                    <a:lumOff val="40000"/>
                  </a:schemeClr>
                </a:solidFill>
              </a:rPr>
              <a:t>Kate</a:t>
            </a:r>
            <a:endParaRPr lang="en-US" sz="1600" b="1" dirty="0">
              <a:solidFill>
                <a:schemeClr val="accent5">
                  <a:lumMod val="60000"/>
                  <a:lumOff val="40000"/>
                </a:schemeClr>
              </a:solidFill>
            </a:endParaRPr>
          </a:p>
        </p:txBody>
      </p:sp>
      <p:sp>
        <p:nvSpPr>
          <p:cNvPr id="53" name="TextBox 52"/>
          <p:cNvSpPr txBox="1"/>
          <p:nvPr/>
        </p:nvSpPr>
        <p:spPr>
          <a:xfrm>
            <a:off x="6026472" y="4114855"/>
            <a:ext cx="586519" cy="338554"/>
          </a:xfrm>
          <a:prstGeom prst="rect">
            <a:avLst/>
          </a:prstGeom>
          <a:noFill/>
        </p:spPr>
        <p:txBody>
          <a:bodyPr wrap="none" rtlCol="0">
            <a:spAutoFit/>
          </a:bodyPr>
          <a:lstStyle/>
          <a:p>
            <a:r>
              <a:rPr lang="en-US" sz="1600" b="1" dirty="0" smtClean="0">
                <a:solidFill>
                  <a:schemeClr val="accent5">
                    <a:lumMod val="60000"/>
                    <a:lumOff val="40000"/>
                  </a:schemeClr>
                </a:solidFill>
              </a:rPr>
              <a:t>Paul</a:t>
            </a:r>
            <a:endParaRPr lang="en-US" sz="1600" b="1" dirty="0">
              <a:solidFill>
                <a:schemeClr val="accent5">
                  <a:lumMod val="60000"/>
                  <a:lumOff val="40000"/>
                </a:schemeClr>
              </a:solidFill>
            </a:endParaRPr>
          </a:p>
        </p:txBody>
      </p:sp>
      <p:sp>
        <p:nvSpPr>
          <p:cNvPr id="54" name="TextBox 53"/>
          <p:cNvSpPr txBox="1"/>
          <p:nvPr/>
        </p:nvSpPr>
        <p:spPr>
          <a:xfrm>
            <a:off x="6805405" y="4114855"/>
            <a:ext cx="560169" cy="338554"/>
          </a:xfrm>
          <a:prstGeom prst="rect">
            <a:avLst/>
          </a:prstGeom>
          <a:noFill/>
        </p:spPr>
        <p:txBody>
          <a:bodyPr wrap="none" rtlCol="0">
            <a:spAutoFit/>
          </a:bodyPr>
          <a:lstStyle/>
          <a:p>
            <a:r>
              <a:rPr lang="en-US" sz="1600" b="1" dirty="0" smtClean="0">
                <a:solidFill>
                  <a:schemeClr val="accent5">
                    <a:lumMod val="60000"/>
                    <a:lumOff val="40000"/>
                  </a:schemeClr>
                </a:solidFill>
              </a:rPr>
              <a:t>Max</a:t>
            </a:r>
            <a:endParaRPr lang="en-US" sz="1600" b="1" dirty="0">
              <a:solidFill>
                <a:schemeClr val="accent5">
                  <a:lumMod val="60000"/>
                  <a:lumOff val="40000"/>
                </a:schemeClr>
              </a:solidFill>
            </a:endParaRPr>
          </a:p>
        </p:txBody>
      </p:sp>
      <p:sp>
        <p:nvSpPr>
          <p:cNvPr id="55" name="TextBox 54"/>
          <p:cNvSpPr txBox="1"/>
          <p:nvPr/>
        </p:nvSpPr>
        <p:spPr>
          <a:xfrm>
            <a:off x="7568993" y="4114855"/>
            <a:ext cx="545843" cy="338554"/>
          </a:xfrm>
          <a:prstGeom prst="rect">
            <a:avLst/>
          </a:prstGeom>
          <a:noFill/>
        </p:spPr>
        <p:txBody>
          <a:bodyPr wrap="none" rtlCol="0">
            <a:spAutoFit/>
          </a:bodyPr>
          <a:lstStyle/>
          <a:p>
            <a:r>
              <a:rPr lang="en-US" sz="1600" b="1" dirty="0" smtClean="0">
                <a:solidFill>
                  <a:schemeClr val="accent5">
                    <a:lumMod val="60000"/>
                    <a:lumOff val="40000"/>
                  </a:schemeClr>
                </a:solidFill>
              </a:rPr>
              <a:t>Ben        </a:t>
            </a:r>
            <a:endParaRPr lang="en-US" sz="1600" b="1" dirty="0">
              <a:solidFill>
                <a:schemeClr val="accent5">
                  <a:lumMod val="60000"/>
                  <a:lumOff val="40000"/>
                </a:schemeClr>
              </a:solidFill>
            </a:endParaRPr>
          </a:p>
        </p:txBody>
      </p:sp>
    </p:spTree>
    <p:extLst>
      <p:ext uri="{BB962C8B-B14F-4D97-AF65-F5344CB8AC3E}">
        <p14:creationId xmlns:p14="http://schemas.microsoft.com/office/powerpoint/2010/main" val="132552616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Human ABO Blood Group Genetics</a:t>
            </a:r>
            <a:br>
              <a:rPr lang="en-US" dirty="0" smtClean="0"/>
            </a:br>
            <a:r>
              <a:rPr lang="en-US" dirty="0" smtClean="0"/>
              <a:t>Answer</a:t>
            </a:r>
            <a:endParaRPr lang="en-US" dirty="0"/>
          </a:p>
        </p:txBody>
      </p:sp>
      <p:sp>
        <p:nvSpPr>
          <p:cNvPr id="2" name="Oval 1"/>
          <p:cNvSpPr/>
          <p:nvPr/>
        </p:nvSpPr>
        <p:spPr>
          <a:xfrm>
            <a:off x="4165600" y="1854200"/>
            <a:ext cx="546100" cy="5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A</a:t>
            </a:r>
          </a:p>
        </p:txBody>
      </p:sp>
      <p:sp>
        <p:nvSpPr>
          <p:cNvPr id="5" name="Rectangle 4"/>
          <p:cNvSpPr/>
          <p:nvPr/>
        </p:nvSpPr>
        <p:spPr>
          <a:xfrm>
            <a:off x="5145088" y="1854200"/>
            <a:ext cx="546100" cy="5080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solidFill>
                <a:srgbClr val="000000"/>
              </a:solidFill>
            </a:endParaRPr>
          </a:p>
        </p:txBody>
      </p:sp>
      <p:cxnSp>
        <p:nvCxnSpPr>
          <p:cNvPr id="7" name="Straight Connector 6"/>
          <p:cNvCxnSpPr>
            <a:stCxn id="2" idx="6"/>
            <a:endCxn id="5" idx="1"/>
          </p:cNvCxnSpPr>
          <p:nvPr/>
        </p:nvCxnSpPr>
        <p:spPr>
          <a:xfrm>
            <a:off x="4711700" y="2108200"/>
            <a:ext cx="433388"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4927600" y="2108200"/>
            <a:ext cx="8467" cy="7620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302000" y="2870200"/>
            <a:ext cx="33274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4165600" y="3149600"/>
            <a:ext cx="546100" cy="5080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AB</a:t>
            </a:r>
            <a:endParaRPr lang="en-US" sz="2000" b="1" dirty="0">
              <a:solidFill>
                <a:srgbClr val="000000"/>
              </a:solidFill>
            </a:endParaRPr>
          </a:p>
        </p:txBody>
      </p:sp>
      <p:sp>
        <p:nvSpPr>
          <p:cNvPr id="13" name="Rectangle 12"/>
          <p:cNvSpPr/>
          <p:nvPr/>
        </p:nvSpPr>
        <p:spPr>
          <a:xfrm>
            <a:off x="3028950" y="3149600"/>
            <a:ext cx="546100" cy="5080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000000"/>
                </a:solidFill>
              </a:rPr>
              <a:t>O</a:t>
            </a:r>
          </a:p>
        </p:txBody>
      </p:sp>
      <p:sp>
        <p:nvSpPr>
          <p:cNvPr id="14" name="Oval 13"/>
          <p:cNvSpPr/>
          <p:nvPr/>
        </p:nvSpPr>
        <p:spPr>
          <a:xfrm>
            <a:off x="6356350" y="3149600"/>
            <a:ext cx="546100" cy="5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A</a:t>
            </a:r>
          </a:p>
        </p:txBody>
      </p:sp>
      <p:sp>
        <p:nvSpPr>
          <p:cNvPr id="15" name="Oval 14"/>
          <p:cNvSpPr/>
          <p:nvPr/>
        </p:nvSpPr>
        <p:spPr>
          <a:xfrm>
            <a:off x="5393261" y="3149600"/>
            <a:ext cx="546100" cy="5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O</a:t>
            </a:r>
            <a:endParaRPr lang="en-US" sz="2000" b="1" dirty="0">
              <a:solidFill>
                <a:schemeClr val="tx1"/>
              </a:solidFill>
            </a:endParaRPr>
          </a:p>
        </p:txBody>
      </p:sp>
      <p:sp>
        <p:nvSpPr>
          <p:cNvPr id="16" name="Rectangle 15"/>
          <p:cNvSpPr/>
          <p:nvPr/>
        </p:nvSpPr>
        <p:spPr>
          <a:xfrm>
            <a:off x="7352771" y="3124200"/>
            <a:ext cx="546100" cy="5080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solidFill>
                <a:srgbClr val="000000"/>
              </a:solidFill>
            </a:endParaRPr>
          </a:p>
        </p:txBody>
      </p:sp>
      <p:cxnSp>
        <p:nvCxnSpPr>
          <p:cNvPr id="17" name="Straight Connector 16"/>
          <p:cNvCxnSpPr>
            <a:endCxn id="16" idx="1"/>
          </p:cNvCxnSpPr>
          <p:nvPr/>
        </p:nvCxnSpPr>
        <p:spPr>
          <a:xfrm>
            <a:off x="6919383" y="3378200"/>
            <a:ext cx="433388"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7135283" y="3378200"/>
            <a:ext cx="8467" cy="7620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310467" y="2861733"/>
            <a:ext cx="0" cy="27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620934" y="2874433"/>
            <a:ext cx="0" cy="27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648853" y="2874433"/>
            <a:ext cx="0" cy="27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436534" y="2874433"/>
            <a:ext cx="0" cy="27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6356350" y="4140200"/>
            <a:ext cx="1542521"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6870700" y="4394200"/>
            <a:ext cx="546100" cy="5080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AB</a:t>
            </a:r>
            <a:endParaRPr lang="en-US" sz="2000" b="1" dirty="0">
              <a:solidFill>
                <a:srgbClr val="000000"/>
              </a:solidFill>
            </a:endParaRPr>
          </a:p>
        </p:txBody>
      </p:sp>
      <p:cxnSp>
        <p:nvCxnSpPr>
          <p:cNvPr id="29" name="Straight Connector 28"/>
          <p:cNvCxnSpPr/>
          <p:nvPr/>
        </p:nvCxnSpPr>
        <p:spPr>
          <a:xfrm>
            <a:off x="7135283" y="4114800"/>
            <a:ext cx="0" cy="27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890404" y="4131733"/>
            <a:ext cx="0" cy="27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364817" y="4131733"/>
            <a:ext cx="0" cy="27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7617354" y="4394200"/>
            <a:ext cx="546100" cy="5080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000000"/>
                </a:solidFill>
              </a:rPr>
              <a:t>O</a:t>
            </a:r>
          </a:p>
        </p:txBody>
      </p:sp>
      <p:sp>
        <p:nvSpPr>
          <p:cNvPr id="33" name="Rectangle 32"/>
          <p:cNvSpPr/>
          <p:nvPr/>
        </p:nvSpPr>
        <p:spPr>
          <a:xfrm>
            <a:off x="6091767" y="4411133"/>
            <a:ext cx="546100" cy="5080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A</a:t>
            </a:r>
            <a:endParaRPr lang="en-US" sz="2000" b="1" dirty="0">
              <a:solidFill>
                <a:srgbClr val="000000"/>
              </a:solidFill>
            </a:endParaRPr>
          </a:p>
        </p:txBody>
      </p:sp>
      <p:sp>
        <p:nvSpPr>
          <p:cNvPr id="34" name="Oval 33"/>
          <p:cNvSpPr/>
          <p:nvPr/>
        </p:nvSpPr>
        <p:spPr>
          <a:xfrm>
            <a:off x="2029883" y="3170766"/>
            <a:ext cx="546100" cy="5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solidFill>
                <a:schemeClr val="tx1"/>
              </a:solidFill>
            </a:endParaRPr>
          </a:p>
        </p:txBody>
      </p:sp>
      <p:cxnSp>
        <p:nvCxnSpPr>
          <p:cNvPr id="35" name="Straight Connector 34"/>
          <p:cNvCxnSpPr/>
          <p:nvPr/>
        </p:nvCxnSpPr>
        <p:spPr>
          <a:xfrm>
            <a:off x="2592916" y="3399366"/>
            <a:ext cx="433388"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2808816" y="3399366"/>
            <a:ext cx="8467" cy="7620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2311400" y="4161366"/>
            <a:ext cx="9906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9" name="Oval 38"/>
          <p:cNvSpPr/>
          <p:nvPr/>
        </p:nvSpPr>
        <p:spPr>
          <a:xfrm>
            <a:off x="2051049" y="4428068"/>
            <a:ext cx="546100" cy="5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A</a:t>
            </a:r>
          </a:p>
        </p:txBody>
      </p:sp>
      <p:cxnSp>
        <p:nvCxnSpPr>
          <p:cNvPr id="40" name="Straight Connector 39"/>
          <p:cNvCxnSpPr/>
          <p:nvPr/>
        </p:nvCxnSpPr>
        <p:spPr>
          <a:xfrm>
            <a:off x="2319867" y="4152899"/>
            <a:ext cx="0" cy="27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3026304" y="4428068"/>
            <a:ext cx="546100" cy="5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B</a:t>
            </a:r>
            <a:endParaRPr lang="en-US" sz="2000" b="1" dirty="0">
              <a:solidFill>
                <a:schemeClr val="tx1"/>
              </a:solidFill>
            </a:endParaRPr>
          </a:p>
        </p:txBody>
      </p:sp>
      <p:cxnSp>
        <p:nvCxnSpPr>
          <p:cNvPr id="42" name="Straight Connector 41"/>
          <p:cNvCxnSpPr/>
          <p:nvPr/>
        </p:nvCxnSpPr>
        <p:spPr>
          <a:xfrm>
            <a:off x="3293533" y="4152899"/>
            <a:ext cx="0" cy="27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4099899" y="1515646"/>
            <a:ext cx="644026" cy="338554"/>
          </a:xfrm>
          <a:prstGeom prst="rect">
            <a:avLst/>
          </a:prstGeom>
          <a:noFill/>
        </p:spPr>
        <p:txBody>
          <a:bodyPr wrap="none" rtlCol="0">
            <a:spAutoFit/>
          </a:bodyPr>
          <a:lstStyle/>
          <a:p>
            <a:r>
              <a:rPr lang="en-US" sz="1600" b="1" dirty="0" smtClean="0">
                <a:solidFill>
                  <a:schemeClr val="accent5">
                    <a:lumMod val="60000"/>
                    <a:lumOff val="40000"/>
                  </a:schemeClr>
                </a:solidFill>
              </a:rPr>
              <a:t>Mary</a:t>
            </a:r>
            <a:endParaRPr lang="en-US" sz="1600" b="1" dirty="0">
              <a:solidFill>
                <a:schemeClr val="accent5">
                  <a:lumMod val="60000"/>
                  <a:lumOff val="40000"/>
                </a:schemeClr>
              </a:solidFill>
            </a:endParaRPr>
          </a:p>
        </p:txBody>
      </p:sp>
      <p:sp>
        <p:nvSpPr>
          <p:cNvPr id="44" name="TextBox 43"/>
          <p:cNvSpPr txBox="1"/>
          <p:nvPr/>
        </p:nvSpPr>
        <p:spPr>
          <a:xfrm>
            <a:off x="5071248" y="1515646"/>
            <a:ext cx="652843" cy="338554"/>
          </a:xfrm>
          <a:prstGeom prst="rect">
            <a:avLst/>
          </a:prstGeom>
          <a:noFill/>
        </p:spPr>
        <p:txBody>
          <a:bodyPr wrap="none" rtlCol="0">
            <a:spAutoFit/>
          </a:bodyPr>
          <a:lstStyle/>
          <a:p>
            <a:r>
              <a:rPr lang="en-US" sz="1600" b="1" dirty="0" smtClean="0">
                <a:solidFill>
                  <a:schemeClr val="accent5">
                    <a:lumMod val="60000"/>
                    <a:lumOff val="40000"/>
                  </a:schemeClr>
                </a:solidFill>
              </a:rPr>
              <a:t>John</a:t>
            </a:r>
            <a:endParaRPr lang="en-US" sz="1600" b="1" dirty="0">
              <a:solidFill>
                <a:schemeClr val="accent5">
                  <a:lumMod val="60000"/>
                  <a:lumOff val="40000"/>
                </a:schemeClr>
              </a:solidFill>
            </a:endParaRPr>
          </a:p>
        </p:txBody>
      </p:sp>
      <p:sp>
        <p:nvSpPr>
          <p:cNvPr id="45" name="TextBox 44"/>
          <p:cNvSpPr txBox="1"/>
          <p:nvPr/>
        </p:nvSpPr>
        <p:spPr>
          <a:xfrm>
            <a:off x="2853901" y="2832212"/>
            <a:ext cx="913131" cy="338554"/>
          </a:xfrm>
          <a:prstGeom prst="rect">
            <a:avLst/>
          </a:prstGeom>
          <a:noFill/>
        </p:spPr>
        <p:txBody>
          <a:bodyPr wrap="none" rtlCol="0">
            <a:spAutoFit/>
          </a:bodyPr>
          <a:lstStyle/>
          <a:p>
            <a:r>
              <a:rPr lang="en-US" sz="1600" b="1" dirty="0" smtClean="0">
                <a:solidFill>
                  <a:schemeClr val="accent5">
                    <a:lumMod val="60000"/>
                    <a:lumOff val="40000"/>
                  </a:schemeClr>
                </a:solidFill>
              </a:rPr>
              <a:t>Michael</a:t>
            </a:r>
            <a:endParaRPr lang="en-US" sz="1600" b="1" dirty="0">
              <a:solidFill>
                <a:schemeClr val="accent5">
                  <a:lumMod val="60000"/>
                  <a:lumOff val="40000"/>
                </a:schemeClr>
              </a:solidFill>
            </a:endParaRPr>
          </a:p>
        </p:txBody>
      </p:sp>
      <p:sp>
        <p:nvSpPr>
          <p:cNvPr id="46" name="TextBox 45"/>
          <p:cNvSpPr txBox="1"/>
          <p:nvPr/>
        </p:nvSpPr>
        <p:spPr>
          <a:xfrm>
            <a:off x="4047704" y="2832212"/>
            <a:ext cx="720770" cy="338554"/>
          </a:xfrm>
          <a:prstGeom prst="rect">
            <a:avLst/>
          </a:prstGeom>
          <a:noFill/>
        </p:spPr>
        <p:txBody>
          <a:bodyPr wrap="none" rtlCol="0">
            <a:spAutoFit/>
          </a:bodyPr>
          <a:lstStyle/>
          <a:p>
            <a:r>
              <a:rPr lang="en-US" sz="1600" b="1" dirty="0" smtClean="0">
                <a:solidFill>
                  <a:schemeClr val="accent5">
                    <a:lumMod val="60000"/>
                    <a:lumOff val="40000"/>
                  </a:schemeClr>
                </a:solidFill>
              </a:rPr>
              <a:t>David</a:t>
            </a:r>
            <a:endParaRPr lang="en-US" sz="1600" b="1" dirty="0">
              <a:solidFill>
                <a:schemeClr val="accent5">
                  <a:lumMod val="60000"/>
                  <a:lumOff val="40000"/>
                </a:schemeClr>
              </a:solidFill>
            </a:endParaRPr>
          </a:p>
        </p:txBody>
      </p:sp>
      <p:sp>
        <p:nvSpPr>
          <p:cNvPr id="47" name="TextBox 46"/>
          <p:cNvSpPr txBox="1"/>
          <p:nvPr/>
        </p:nvSpPr>
        <p:spPr>
          <a:xfrm>
            <a:off x="5390311" y="2832212"/>
            <a:ext cx="528710" cy="338554"/>
          </a:xfrm>
          <a:prstGeom prst="rect">
            <a:avLst/>
          </a:prstGeom>
          <a:noFill/>
        </p:spPr>
        <p:txBody>
          <a:bodyPr wrap="none" rtlCol="0">
            <a:spAutoFit/>
          </a:bodyPr>
          <a:lstStyle/>
          <a:p>
            <a:r>
              <a:rPr lang="en-US" sz="1600" b="1" dirty="0" smtClean="0">
                <a:solidFill>
                  <a:schemeClr val="accent5">
                    <a:lumMod val="60000"/>
                    <a:lumOff val="40000"/>
                  </a:schemeClr>
                </a:solidFill>
              </a:rPr>
              <a:t>Sue</a:t>
            </a:r>
            <a:endParaRPr lang="en-US" sz="1600" b="1" dirty="0">
              <a:solidFill>
                <a:schemeClr val="accent5">
                  <a:lumMod val="60000"/>
                  <a:lumOff val="40000"/>
                </a:schemeClr>
              </a:solidFill>
            </a:endParaRPr>
          </a:p>
        </p:txBody>
      </p:sp>
      <p:sp>
        <p:nvSpPr>
          <p:cNvPr id="48" name="TextBox 47"/>
          <p:cNvSpPr txBox="1"/>
          <p:nvPr/>
        </p:nvSpPr>
        <p:spPr>
          <a:xfrm>
            <a:off x="6291373" y="2832212"/>
            <a:ext cx="629399" cy="338554"/>
          </a:xfrm>
          <a:prstGeom prst="rect">
            <a:avLst/>
          </a:prstGeom>
          <a:noFill/>
        </p:spPr>
        <p:txBody>
          <a:bodyPr wrap="none" rtlCol="0">
            <a:spAutoFit/>
          </a:bodyPr>
          <a:lstStyle/>
          <a:p>
            <a:r>
              <a:rPr lang="en-US" sz="1600" b="1" dirty="0" smtClean="0">
                <a:solidFill>
                  <a:schemeClr val="accent5">
                    <a:lumMod val="60000"/>
                    <a:lumOff val="40000"/>
                  </a:schemeClr>
                </a:solidFill>
              </a:rPr>
              <a:t>Sally</a:t>
            </a:r>
            <a:endParaRPr lang="en-US" sz="1600" b="1" dirty="0">
              <a:solidFill>
                <a:schemeClr val="accent5">
                  <a:lumMod val="60000"/>
                  <a:lumOff val="40000"/>
                </a:schemeClr>
              </a:solidFill>
            </a:endParaRPr>
          </a:p>
        </p:txBody>
      </p:sp>
      <p:sp>
        <p:nvSpPr>
          <p:cNvPr id="49" name="TextBox 48"/>
          <p:cNvSpPr txBox="1"/>
          <p:nvPr/>
        </p:nvSpPr>
        <p:spPr>
          <a:xfrm>
            <a:off x="7370862" y="2832212"/>
            <a:ext cx="528009" cy="338554"/>
          </a:xfrm>
          <a:prstGeom prst="rect">
            <a:avLst/>
          </a:prstGeom>
          <a:noFill/>
        </p:spPr>
        <p:txBody>
          <a:bodyPr wrap="none" rtlCol="0">
            <a:spAutoFit/>
          </a:bodyPr>
          <a:lstStyle/>
          <a:p>
            <a:r>
              <a:rPr lang="en-US" sz="1600" b="1" dirty="0" smtClean="0">
                <a:solidFill>
                  <a:schemeClr val="accent5">
                    <a:lumMod val="60000"/>
                    <a:lumOff val="40000"/>
                  </a:schemeClr>
                </a:solidFill>
              </a:rPr>
              <a:t>Joe</a:t>
            </a:r>
            <a:endParaRPr lang="en-US" sz="1600" b="1" dirty="0">
              <a:solidFill>
                <a:schemeClr val="accent5">
                  <a:lumMod val="60000"/>
                  <a:lumOff val="40000"/>
                </a:schemeClr>
              </a:solidFill>
            </a:endParaRPr>
          </a:p>
        </p:txBody>
      </p:sp>
      <p:sp>
        <p:nvSpPr>
          <p:cNvPr id="50" name="TextBox 49"/>
          <p:cNvSpPr txBox="1"/>
          <p:nvPr/>
        </p:nvSpPr>
        <p:spPr>
          <a:xfrm>
            <a:off x="1963517" y="2832212"/>
            <a:ext cx="659756" cy="338554"/>
          </a:xfrm>
          <a:prstGeom prst="rect">
            <a:avLst/>
          </a:prstGeom>
          <a:noFill/>
        </p:spPr>
        <p:txBody>
          <a:bodyPr wrap="none" rtlCol="0">
            <a:spAutoFit/>
          </a:bodyPr>
          <a:lstStyle/>
          <a:p>
            <a:r>
              <a:rPr lang="en-US" sz="1600" b="1" dirty="0" smtClean="0">
                <a:solidFill>
                  <a:schemeClr val="accent5">
                    <a:lumMod val="60000"/>
                    <a:lumOff val="40000"/>
                  </a:schemeClr>
                </a:solidFill>
              </a:rPr>
              <a:t>Kelly</a:t>
            </a:r>
            <a:endParaRPr lang="en-US" sz="1600" b="1" dirty="0">
              <a:solidFill>
                <a:schemeClr val="accent5">
                  <a:lumMod val="60000"/>
                  <a:lumOff val="40000"/>
                </a:schemeClr>
              </a:solidFill>
            </a:endParaRPr>
          </a:p>
        </p:txBody>
      </p:sp>
      <p:sp>
        <p:nvSpPr>
          <p:cNvPr id="51" name="TextBox 50"/>
          <p:cNvSpPr txBox="1"/>
          <p:nvPr/>
        </p:nvSpPr>
        <p:spPr>
          <a:xfrm>
            <a:off x="1937393" y="4114855"/>
            <a:ext cx="671979" cy="338554"/>
          </a:xfrm>
          <a:prstGeom prst="rect">
            <a:avLst/>
          </a:prstGeom>
          <a:noFill/>
        </p:spPr>
        <p:txBody>
          <a:bodyPr wrap="none" rtlCol="0">
            <a:spAutoFit/>
          </a:bodyPr>
          <a:lstStyle/>
          <a:p>
            <a:r>
              <a:rPr lang="en-US" sz="1600" b="1" dirty="0" smtClean="0">
                <a:solidFill>
                  <a:schemeClr val="accent5">
                    <a:lumMod val="60000"/>
                    <a:lumOff val="40000"/>
                  </a:schemeClr>
                </a:solidFill>
              </a:rPr>
              <a:t>Anna</a:t>
            </a:r>
            <a:endParaRPr lang="en-US" sz="1600" b="1" dirty="0">
              <a:solidFill>
                <a:schemeClr val="accent5">
                  <a:lumMod val="60000"/>
                  <a:lumOff val="40000"/>
                </a:schemeClr>
              </a:solidFill>
            </a:endParaRPr>
          </a:p>
        </p:txBody>
      </p:sp>
      <p:sp>
        <p:nvSpPr>
          <p:cNvPr id="52" name="TextBox 51"/>
          <p:cNvSpPr txBox="1"/>
          <p:nvPr/>
        </p:nvSpPr>
        <p:spPr>
          <a:xfrm>
            <a:off x="2928073" y="4114855"/>
            <a:ext cx="619881" cy="338554"/>
          </a:xfrm>
          <a:prstGeom prst="rect">
            <a:avLst/>
          </a:prstGeom>
          <a:noFill/>
        </p:spPr>
        <p:txBody>
          <a:bodyPr wrap="none" rtlCol="0">
            <a:spAutoFit/>
          </a:bodyPr>
          <a:lstStyle/>
          <a:p>
            <a:r>
              <a:rPr lang="en-US" sz="1600" b="1" dirty="0" smtClean="0">
                <a:solidFill>
                  <a:schemeClr val="accent5">
                    <a:lumMod val="60000"/>
                    <a:lumOff val="40000"/>
                  </a:schemeClr>
                </a:solidFill>
              </a:rPr>
              <a:t>Kate</a:t>
            </a:r>
            <a:endParaRPr lang="en-US" sz="1600" b="1" dirty="0">
              <a:solidFill>
                <a:schemeClr val="accent5">
                  <a:lumMod val="60000"/>
                  <a:lumOff val="40000"/>
                </a:schemeClr>
              </a:solidFill>
            </a:endParaRPr>
          </a:p>
        </p:txBody>
      </p:sp>
      <p:sp>
        <p:nvSpPr>
          <p:cNvPr id="53" name="TextBox 52"/>
          <p:cNvSpPr txBox="1"/>
          <p:nvPr/>
        </p:nvSpPr>
        <p:spPr>
          <a:xfrm>
            <a:off x="6026472" y="4114855"/>
            <a:ext cx="586519" cy="338554"/>
          </a:xfrm>
          <a:prstGeom prst="rect">
            <a:avLst/>
          </a:prstGeom>
          <a:noFill/>
        </p:spPr>
        <p:txBody>
          <a:bodyPr wrap="none" rtlCol="0">
            <a:spAutoFit/>
          </a:bodyPr>
          <a:lstStyle/>
          <a:p>
            <a:r>
              <a:rPr lang="en-US" sz="1600" b="1" dirty="0" smtClean="0">
                <a:solidFill>
                  <a:schemeClr val="accent5">
                    <a:lumMod val="60000"/>
                    <a:lumOff val="40000"/>
                  </a:schemeClr>
                </a:solidFill>
              </a:rPr>
              <a:t>Paul</a:t>
            </a:r>
            <a:endParaRPr lang="en-US" sz="1600" b="1" dirty="0">
              <a:solidFill>
                <a:schemeClr val="accent5">
                  <a:lumMod val="60000"/>
                  <a:lumOff val="40000"/>
                </a:schemeClr>
              </a:solidFill>
            </a:endParaRPr>
          </a:p>
        </p:txBody>
      </p:sp>
      <p:sp>
        <p:nvSpPr>
          <p:cNvPr id="54" name="TextBox 53"/>
          <p:cNvSpPr txBox="1"/>
          <p:nvPr/>
        </p:nvSpPr>
        <p:spPr>
          <a:xfrm>
            <a:off x="6805405" y="4114855"/>
            <a:ext cx="560169" cy="338554"/>
          </a:xfrm>
          <a:prstGeom prst="rect">
            <a:avLst/>
          </a:prstGeom>
          <a:noFill/>
        </p:spPr>
        <p:txBody>
          <a:bodyPr wrap="none" rtlCol="0">
            <a:spAutoFit/>
          </a:bodyPr>
          <a:lstStyle/>
          <a:p>
            <a:r>
              <a:rPr lang="en-US" sz="1600" b="1" dirty="0" smtClean="0">
                <a:solidFill>
                  <a:schemeClr val="accent5">
                    <a:lumMod val="60000"/>
                    <a:lumOff val="40000"/>
                  </a:schemeClr>
                </a:solidFill>
              </a:rPr>
              <a:t>Max</a:t>
            </a:r>
            <a:endParaRPr lang="en-US" sz="1600" b="1" dirty="0">
              <a:solidFill>
                <a:schemeClr val="accent5">
                  <a:lumMod val="60000"/>
                  <a:lumOff val="40000"/>
                </a:schemeClr>
              </a:solidFill>
            </a:endParaRPr>
          </a:p>
        </p:txBody>
      </p:sp>
      <p:sp>
        <p:nvSpPr>
          <p:cNvPr id="55" name="TextBox 54"/>
          <p:cNvSpPr txBox="1"/>
          <p:nvPr/>
        </p:nvSpPr>
        <p:spPr>
          <a:xfrm>
            <a:off x="7568993" y="4114855"/>
            <a:ext cx="545843" cy="338554"/>
          </a:xfrm>
          <a:prstGeom prst="rect">
            <a:avLst/>
          </a:prstGeom>
          <a:noFill/>
        </p:spPr>
        <p:txBody>
          <a:bodyPr wrap="none" rtlCol="0">
            <a:spAutoFit/>
          </a:bodyPr>
          <a:lstStyle/>
          <a:p>
            <a:r>
              <a:rPr lang="en-US" sz="1600" b="1" dirty="0" smtClean="0">
                <a:solidFill>
                  <a:schemeClr val="accent5">
                    <a:lumMod val="60000"/>
                    <a:lumOff val="40000"/>
                  </a:schemeClr>
                </a:solidFill>
              </a:rPr>
              <a:t>Ben        </a:t>
            </a:r>
            <a:endParaRPr lang="en-US" sz="1600" b="1" dirty="0">
              <a:solidFill>
                <a:schemeClr val="accent5">
                  <a:lumMod val="60000"/>
                  <a:lumOff val="40000"/>
                </a:schemeClr>
              </a:solidFill>
            </a:endParaRPr>
          </a:p>
        </p:txBody>
      </p:sp>
      <p:sp>
        <p:nvSpPr>
          <p:cNvPr id="3" name="TextBox 2"/>
          <p:cNvSpPr txBox="1"/>
          <p:nvPr/>
        </p:nvSpPr>
        <p:spPr>
          <a:xfrm>
            <a:off x="3045658" y="3623733"/>
            <a:ext cx="495749" cy="369332"/>
          </a:xfrm>
          <a:prstGeom prst="rect">
            <a:avLst/>
          </a:prstGeom>
          <a:noFill/>
        </p:spPr>
        <p:txBody>
          <a:bodyPr wrap="none" rtlCol="0">
            <a:spAutoFit/>
          </a:bodyPr>
          <a:lstStyle/>
          <a:p>
            <a:r>
              <a:rPr lang="en-US" dirty="0" smtClean="0">
                <a:solidFill>
                  <a:srgbClr val="FFFF00"/>
                </a:solidFill>
              </a:rPr>
              <a:t>OO</a:t>
            </a:r>
            <a:endParaRPr lang="en-US" dirty="0">
              <a:solidFill>
                <a:srgbClr val="FFFF00"/>
              </a:solidFill>
            </a:endParaRPr>
          </a:p>
        </p:txBody>
      </p:sp>
      <p:sp>
        <p:nvSpPr>
          <p:cNvPr id="56" name="TextBox 55"/>
          <p:cNvSpPr txBox="1"/>
          <p:nvPr/>
        </p:nvSpPr>
        <p:spPr>
          <a:xfrm>
            <a:off x="7642529" y="4902200"/>
            <a:ext cx="495749" cy="369332"/>
          </a:xfrm>
          <a:prstGeom prst="rect">
            <a:avLst/>
          </a:prstGeom>
          <a:noFill/>
        </p:spPr>
        <p:txBody>
          <a:bodyPr wrap="none" rtlCol="0">
            <a:spAutoFit/>
          </a:bodyPr>
          <a:lstStyle/>
          <a:p>
            <a:r>
              <a:rPr lang="en-US" dirty="0" smtClean="0">
                <a:solidFill>
                  <a:srgbClr val="FFFF00"/>
                </a:solidFill>
              </a:rPr>
              <a:t>OO</a:t>
            </a:r>
            <a:endParaRPr lang="en-US" dirty="0">
              <a:solidFill>
                <a:srgbClr val="FFFF00"/>
              </a:solidFill>
            </a:endParaRPr>
          </a:p>
        </p:txBody>
      </p:sp>
      <p:sp>
        <p:nvSpPr>
          <p:cNvPr id="57" name="TextBox 56"/>
          <p:cNvSpPr txBox="1"/>
          <p:nvPr/>
        </p:nvSpPr>
        <p:spPr>
          <a:xfrm>
            <a:off x="5434846" y="3623733"/>
            <a:ext cx="495749" cy="369332"/>
          </a:xfrm>
          <a:prstGeom prst="rect">
            <a:avLst/>
          </a:prstGeom>
          <a:noFill/>
        </p:spPr>
        <p:txBody>
          <a:bodyPr wrap="none" rtlCol="0">
            <a:spAutoFit/>
          </a:bodyPr>
          <a:lstStyle/>
          <a:p>
            <a:r>
              <a:rPr lang="en-US" dirty="0" smtClean="0">
                <a:solidFill>
                  <a:srgbClr val="FFFF00"/>
                </a:solidFill>
              </a:rPr>
              <a:t>OO</a:t>
            </a:r>
            <a:endParaRPr lang="en-US" dirty="0">
              <a:solidFill>
                <a:srgbClr val="FFFF00"/>
              </a:solidFill>
            </a:endParaRPr>
          </a:p>
        </p:txBody>
      </p:sp>
      <p:sp>
        <p:nvSpPr>
          <p:cNvPr id="6" name="TextBox 5"/>
          <p:cNvSpPr txBox="1"/>
          <p:nvPr/>
        </p:nvSpPr>
        <p:spPr>
          <a:xfrm>
            <a:off x="4209445" y="3623733"/>
            <a:ext cx="451453" cy="369332"/>
          </a:xfrm>
          <a:prstGeom prst="rect">
            <a:avLst/>
          </a:prstGeom>
          <a:noFill/>
        </p:spPr>
        <p:txBody>
          <a:bodyPr wrap="none" rtlCol="0">
            <a:spAutoFit/>
          </a:bodyPr>
          <a:lstStyle/>
          <a:p>
            <a:r>
              <a:rPr lang="en-US" dirty="0" smtClean="0">
                <a:solidFill>
                  <a:srgbClr val="FFFF00"/>
                </a:solidFill>
              </a:rPr>
              <a:t>AB</a:t>
            </a:r>
            <a:endParaRPr lang="en-US" dirty="0">
              <a:solidFill>
                <a:srgbClr val="FFFF00"/>
              </a:solidFill>
            </a:endParaRPr>
          </a:p>
        </p:txBody>
      </p:sp>
      <p:sp>
        <p:nvSpPr>
          <p:cNvPr id="58" name="TextBox 57"/>
          <p:cNvSpPr txBox="1"/>
          <p:nvPr/>
        </p:nvSpPr>
        <p:spPr>
          <a:xfrm>
            <a:off x="6920772" y="4902200"/>
            <a:ext cx="451453" cy="369332"/>
          </a:xfrm>
          <a:prstGeom prst="rect">
            <a:avLst/>
          </a:prstGeom>
          <a:noFill/>
        </p:spPr>
        <p:txBody>
          <a:bodyPr wrap="none" rtlCol="0">
            <a:spAutoFit/>
          </a:bodyPr>
          <a:lstStyle/>
          <a:p>
            <a:r>
              <a:rPr lang="en-US" dirty="0" smtClean="0">
                <a:solidFill>
                  <a:srgbClr val="FFFF00"/>
                </a:solidFill>
              </a:rPr>
              <a:t>AB</a:t>
            </a:r>
            <a:endParaRPr lang="en-US" dirty="0">
              <a:solidFill>
                <a:srgbClr val="FFFF00"/>
              </a:solidFill>
            </a:endParaRPr>
          </a:p>
        </p:txBody>
      </p:sp>
      <p:sp>
        <p:nvSpPr>
          <p:cNvPr id="8" name="Oval 7"/>
          <p:cNvSpPr/>
          <p:nvPr/>
        </p:nvSpPr>
        <p:spPr>
          <a:xfrm>
            <a:off x="2804264" y="2705100"/>
            <a:ext cx="1021400" cy="1287965"/>
          </a:xfrm>
          <a:prstGeom prst="ellipse">
            <a:avLst/>
          </a:prstGeom>
          <a:noFill/>
          <a:ln w="28575" cmpd="sng">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3930650" y="2734217"/>
            <a:ext cx="1021400" cy="1287965"/>
          </a:xfrm>
          <a:prstGeom prst="ellipse">
            <a:avLst/>
          </a:prstGeom>
          <a:noFill/>
          <a:ln w="28575" cmpd="sng">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7416800" y="3983567"/>
            <a:ext cx="1021400" cy="1287965"/>
          </a:xfrm>
          <a:prstGeom prst="ellipse">
            <a:avLst/>
          </a:prstGeom>
          <a:noFill/>
          <a:ln w="28575" cmpd="sng">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6629400" y="4010527"/>
            <a:ext cx="1021400" cy="1287965"/>
          </a:xfrm>
          <a:prstGeom prst="ellipse">
            <a:avLst/>
          </a:prstGeom>
          <a:noFill/>
          <a:ln w="28575" cmpd="sng">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5138153" y="2729983"/>
            <a:ext cx="1021400" cy="1287965"/>
          </a:xfrm>
          <a:prstGeom prst="ellipse">
            <a:avLst/>
          </a:prstGeom>
          <a:noFill/>
          <a:ln w="28575" cmpd="sng">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934570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Human ABO Blood Group Genetics</a:t>
            </a:r>
            <a:br>
              <a:rPr lang="en-US" dirty="0" smtClean="0"/>
            </a:br>
            <a:r>
              <a:rPr lang="en-US" dirty="0" smtClean="0"/>
              <a:t>Answer</a:t>
            </a:r>
            <a:endParaRPr lang="en-US" dirty="0"/>
          </a:p>
        </p:txBody>
      </p:sp>
      <p:sp>
        <p:nvSpPr>
          <p:cNvPr id="2" name="Oval 1"/>
          <p:cNvSpPr/>
          <p:nvPr/>
        </p:nvSpPr>
        <p:spPr>
          <a:xfrm>
            <a:off x="4165600" y="1854200"/>
            <a:ext cx="546100" cy="5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A</a:t>
            </a:r>
          </a:p>
        </p:txBody>
      </p:sp>
      <p:sp>
        <p:nvSpPr>
          <p:cNvPr id="5" name="Rectangle 4"/>
          <p:cNvSpPr/>
          <p:nvPr/>
        </p:nvSpPr>
        <p:spPr>
          <a:xfrm>
            <a:off x="5145088" y="1854200"/>
            <a:ext cx="546100" cy="5080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solidFill>
                <a:srgbClr val="000000"/>
              </a:solidFill>
            </a:endParaRPr>
          </a:p>
        </p:txBody>
      </p:sp>
      <p:cxnSp>
        <p:nvCxnSpPr>
          <p:cNvPr id="7" name="Straight Connector 6"/>
          <p:cNvCxnSpPr>
            <a:stCxn id="2" idx="6"/>
            <a:endCxn id="5" idx="1"/>
          </p:cNvCxnSpPr>
          <p:nvPr/>
        </p:nvCxnSpPr>
        <p:spPr>
          <a:xfrm>
            <a:off x="4711700" y="2108200"/>
            <a:ext cx="433388"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4927600" y="2108200"/>
            <a:ext cx="8467" cy="7620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302000" y="2870200"/>
            <a:ext cx="33274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4165600" y="3149600"/>
            <a:ext cx="546100" cy="5080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AB</a:t>
            </a:r>
            <a:endParaRPr lang="en-US" sz="2000" b="1" dirty="0">
              <a:solidFill>
                <a:srgbClr val="000000"/>
              </a:solidFill>
            </a:endParaRPr>
          </a:p>
        </p:txBody>
      </p:sp>
      <p:sp>
        <p:nvSpPr>
          <p:cNvPr id="13" name="Rectangle 12"/>
          <p:cNvSpPr/>
          <p:nvPr/>
        </p:nvSpPr>
        <p:spPr>
          <a:xfrm>
            <a:off x="3028950" y="3149600"/>
            <a:ext cx="546100" cy="5080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000000"/>
                </a:solidFill>
              </a:rPr>
              <a:t>O</a:t>
            </a:r>
          </a:p>
        </p:txBody>
      </p:sp>
      <p:sp>
        <p:nvSpPr>
          <p:cNvPr id="14" name="Oval 13"/>
          <p:cNvSpPr/>
          <p:nvPr/>
        </p:nvSpPr>
        <p:spPr>
          <a:xfrm>
            <a:off x="6356350" y="3149600"/>
            <a:ext cx="546100" cy="5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A</a:t>
            </a:r>
          </a:p>
        </p:txBody>
      </p:sp>
      <p:sp>
        <p:nvSpPr>
          <p:cNvPr id="15" name="Oval 14"/>
          <p:cNvSpPr/>
          <p:nvPr/>
        </p:nvSpPr>
        <p:spPr>
          <a:xfrm>
            <a:off x="5393261" y="3149600"/>
            <a:ext cx="546100" cy="5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O</a:t>
            </a:r>
            <a:endParaRPr lang="en-US" sz="2000" b="1" dirty="0">
              <a:solidFill>
                <a:schemeClr val="tx1"/>
              </a:solidFill>
            </a:endParaRPr>
          </a:p>
        </p:txBody>
      </p:sp>
      <p:sp>
        <p:nvSpPr>
          <p:cNvPr id="16" name="Rectangle 15"/>
          <p:cNvSpPr/>
          <p:nvPr/>
        </p:nvSpPr>
        <p:spPr>
          <a:xfrm>
            <a:off x="7352771" y="3124200"/>
            <a:ext cx="546100" cy="5080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solidFill>
                <a:srgbClr val="000000"/>
              </a:solidFill>
            </a:endParaRPr>
          </a:p>
        </p:txBody>
      </p:sp>
      <p:cxnSp>
        <p:nvCxnSpPr>
          <p:cNvPr id="17" name="Straight Connector 16"/>
          <p:cNvCxnSpPr>
            <a:endCxn id="16" idx="1"/>
          </p:cNvCxnSpPr>
          <p:nvPr/>
        </p:nvCxnSpPr>
        <p:spPr>
          <a:xfrm>
            <a:off x="6919383" y="3378200"/>
            <a:ext cx="433388"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7135283" y="3378200"/>
            <a:ext cx="8467" cy="7620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310467" y="2861733"/>
            <a:ext cx="0" cy="27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620934" y="2874433"/>
            <a:ext cx="0" cy="27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648853" y="2874433"/>
            <a:ext cx="0" cy="27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436534" y="2874433"/>
            <a:ext cx="0" cy="27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6356350" y="4140200"/>
            <a:ext cx="1542521"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6870700" y="4394200"/>
            <a:ext cx="546100" cy="5080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AB</a:t>
            </a:r>
            <a:endParaRPr lang="en-US" sz="2000" b="1" dirty="0">
              <a:solidFill>
                <a:srgbClr val="000000"/>
              </a:solidFill>
            </a:endParaRPr>
          </a:p>
        </p:txBody>
      </p:sp>
      <p:cxnSp>
        <p:nvCxnSpPr>
          <p:cNvPr id="29" name="Straight Connector 28"/>
          <p:cNvCxnSpPr/>
          <p:nvPr/>
        </p:nvCxnSpPr>
        <p:spPr>
          <a:xfrm>
            <a:off x="7135283" y="4114800"/>
            <a:ext cx="0" cy="27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890404" y="4131733"/>
            <a:ext cx="0" cy="27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364817" y="4131733"/>
            <a:ext cx="0" cy="27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7617354" y="4394200"/>
            <a:ext cx="546100" cy="5080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000000"/>
                </a:solidFill>
              </a:rPr>
              <a:t>O</a:t>
            </a:r>
          </a:p>
        </p:txBody>
      </p:sp>
      <p:sp>
        <p:nvSpPr>
          <p:cNvPr id="33" name="Rectangle 32"/>
          <p:cNvSpPr/>
          <p:nvPr/>
        </p:nvSpPr>
        <p:spPr>
          <a:xfrm>
            <a:off x="6091767" y="4411133"/>
            <a:ext cx="546100" cy="5080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A</a:t>
            </a:r>
            <a:endParaRPr lang="en-US" sz="2000" b="1" dirty="0">
              <a:solidFill>
                <a:srgbClr val="000000"/>
              </a:solidFill>
            </a:endParaRPr>
          </a:p>
        </p:txBody>
      </p:sp>
      <p:sp>
        <p:nvSpPr>
          <p:cNvPr id="34" name="Oval 33"/>
          <p:cNvSpPr/>
          <p:nvPr/>
        </p:nvSpPr>
        <p:spPr>
          <a:xfrm>
            <a:off x="2029883" y="3170766"/>
            <a:ext cx="546100" cy="5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solidFill>
                <a:schemeClr val="tx1"/>
              </a:solidFill>
            </a:endParaRPr>
          </a:p>
        </p:txBody>
      </p:sp>
      <p:cxnSp>
        <p:nvCxnSpPr>
          <p:cNvPr id="35" name="Straight Connector 34"/>
          <p:cNvCxnSpPr/>
          <p:nvPr/>
        </p:nvCxnSpPr>
        <p:spPr>
          <a:xfrm>
            <a:off x="2592916" y="3399366"/>
            <a:ext cx="433388"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2808816" y="3399366"/>
            <a:ext cx="8467" cy="7620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2311400" y="4161366"/>
            <a:ext cx="9906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9" name="Oval 38"/>
          <p:cNvSpPr/>
          <p:nvPr/>
        </p:nvSpPr>
        <p:spPr>
          <a:xfrm>
            <a:off x="2051049" y="4428068"/>
            <a:ext cx="546100" cy="5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A</a:t>
            </a:r>
          </a:p>
        </p:txBody>
      </p:sp>
      <p:cxnSp>
        <p:nvCxnSpPr>
          <p:cNvPr id="40" name="Straight Connector 39"/>
          <p:cNvCxnSpPr/>
          <p:nvPr/>
        </p:nvCxnSpPr>
        <p:spPr>
          <a:xfrm>
            <a:off x="2319867" y="4152899"/>
            <a:ext cx="0" cy="27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3026304" y="4428068"/>
            <a:ext cx="546100" cy="5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B</a:t>
            </a:r>
            <a:endParaRPr lang="en-US" sz="2000" b="1" dirty="0">
              <a:solidFill>
                <a:schemeClr val="tx1"/>
              </a:solidFill>
            </a:endParaRPr>
          </a:p>
        </p:txBody>
      </p:sp>
      <p:cxnSp>
        <p:nvCxnSpPr>
          <p:cNvPr id="42" name="Straight Connector 41"/>
          <p:cNvCxnSpPr/>
          <p:nvPr/>
        </p:nvCxnSpPr>
        <p:spPr>
          <a:xfrm>
            <a:off x="3293533" y="4152899"/>
            <a:ext cx="0" cy="27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4099899" y="1515646"/>
            <a:ext cx="644026" cy="338554"/>
          </a:xfrm>
          <a:prstGeom prst="rect">
            <a:avLst/>
          </a:prstGeom>
          <a:noFill/>
        </p:spPr>
        <p:txBody>
          <a:bodyPr wrap="none" rtlCol="0">
            <a:spAutoFit/>
          </a:bodyPr>
          <a:lstStyle/>
          <a:p>
            <a:r>
              <a:rPr lang="en-US" sz="1600" b="1" dirty="0" smtClean="0">
                <a:solidFill>
                  <a:schemeClr val="accent5">
                    <a:lumMod val="60000"/>
                    <a:lumOff val="40000"/>
                  </a:schemeClr>
                </a:solidFill>
              </a:rPr>
              <a:t>Mary</a:t>
            </a:r>
            <a:endParaRPr lang="en-US" sz="1600" b="1" dirty="0">
              <a:solidFill>
                <a:schemeClr val="accent5">
                  <a:lumMod val="60000"/>
                  <a:lumOff val="40000"/>
                </a:schemeClr>
              </a:solidFill>
            </a:endParaRPr>
          </a:p>
        </p:txBody>
      </p:sp>
      <p:sp>
        <p:nvSpPr>
          <p:cNvPr id="44" name="TextBox 43"/>
          <p:cNvSpPr txBox="1"/>
          <p:nvPr/>
        </p:nvSpPr>
        <p:spPr>
          <a:xfrm>
            <a:off x="5071248" y="1515646"/>
            <a:ext cx="652843" cy="338554"/>
          </a:xfrm>
          <a:prstGeom prst="rect">
            <a:avLst/>
          </a:prstGeom>
          <a:noFill/>
        </p:spPr>
        <p:txBody>
          <a:bodyPr wrap="none" rtlCol="0">
            <a:spAutoFit/>
          </a:bodyPr>
          <a:lstStyle/>
          <a:p>
            <a:r>
              <a:rPr lang="en-US" sz="1600" b="1" dirty="0" smtClean="0">
                <a:solidFill>
                  <a:schemeClr val="accent5">
                    <a:lumMod val="60000"/>
                    <a:lumOff val="40000"/>
                  </a:schemeClr>
                </a:solidFill>
              </a:rPr>
              <a:t>John</a:t>
            </a:r>
            <a:endParaRPr lang="en-US" sz="1600" b="1" dirty="0">
              <a:solidFill>
                <a:schemeClr val="accent5">
                  <a:lumMod val="60000"/>
                  <a:lumOff val="40000"/>
                </a:schemeClr>
              </a:solidFill>
            </a:endParaRPr>
          </a:p>
        </p:txBody>
      </p:sp>
      <p:sp>
        <p:nvSpPr>
          <p:cNvPr id="45" name="TextBox 44"/>
          <p:cNvSpPr txBox="1"/>
          <p:nvPr/>
        </p:nvSpPr>
        <p:spPr>
          <a:xfrm>
            <a:off x="2853901" y="2832212"/>
            <a:ext cx="913131" cy="338554"/>
          </a:xfrm>
          <a:prstGeom prst="rect">
            <a:avLst/>
          </a:prstGeom>
          <a:noFill/>
        </p:spPr>
        <p:txBody>
          <a:bodyPr wrap="none" rtlCol="0">
            <a:spAutoFit/>
          </a:bodyPr>
          <a:lstStyle/>
          <a:p>
            <a:r>
              <a:rPr lang="en-US" sz="1600" b="1" dirty="0" smtClean="0">
                <a:solidFill>
                  <a:schemeClr val="accent5">
                    <a:lumMod val="60000"/>
                    <a:lumOff val="40000"/>
                  </a:schemeClr>
                </a:solidFill>
              </a:rPr>
              <a:t>Michael</a:t>
            </a:r>
            <a:endParaRPr lang="en-US" sz="1600" b="1" dirty="0">
              <a:solidFill>
                <a:schemeClr val="accent5">
                  <a:lumMod val="60000"/>
                  <a:lumOff val="40000"/>
                </a:schemeClr>
              </a:solidFill>
            </a:endParaRPr>
          </a:p>
        </p:txBody>
      </p:sp>
      <p:sp>
        <p:nvSpPr>
          <p:cNvPr id="46" name="TextBox 45"/>
          <p:cNvSpPr txBox="1"/>
          <p:nvPr/>
        </p:nvSpPr>
        <p:spPr>
          <a:xfrm>
            <a:off x="4047704" y="2832212"/>
            <a:ext cx="720770" cy="338554"/>
          </a:xfrm>
          <a:prstGeom prst="rect">
            <a:avLst/>
          </a:prstGeom>
          <a:noFill/>
        </p:spPr>
        <p:txBody>
          <a:bodyPr wrap="none" rtlCol="0">
            <a:spAutoFit/>
          </a:bodyPr>
          <a:lstStyle/>
          <a:p>
            <a:r>
              <a:rPr lang="en-US" sz="1600" b="1" dirty="0" smtClean="0">
                <a:solidFill>
                  <a:schemeClr val="accent5">
                    <a:lumMod val="60000"/>
                    <a:lumOff val="40000"/>
                  </a:schemeClr>
                </a:solidFill>
              </a:rPr>
              <a:t>David</a:t>
            </a:r>
            <a:endParaRPr lang="en-US" sz="1600" b="1" dirty="0">
              <a:solidFill>
                <a:schemeClr val="accent5">
                  <a:lumMod val="60000"/>
                  <a:lumOff val="40000"/>
                </a:schemeClr>
              </a:solidFill>
            </a:endParaRPr>
          </a:p>
        </p:txBody>
      </p:sp>
      <p:sp>
        <p:nvSpPr>
          <p:cNvPr id="47" name="TextBox 46"/>
          <p:cNvSpPr txBox="1"/>
          <p:nvPr/>
        </p:nvSpPr>
        <p:spPr>
          <a:xfrm>
            <a:off x="5390311" y="2832212"/>
            <a:ext cx="528710" cy="338554"/>
          </a:xfrm>
          <a:prstGeom prst="rect">
            <a:avLst/>
          </a:prstGeom>
          <a:noFill/>
        </p:spPr>
        <p:txBody>
          <a:bodyPr wrap="none" rtlCol="0">
            <a:spAutoFit/>
          </a:bodyPr>
          <a:lstStyle/>
          <a:p>
            <a:r>
              <a:rPr lang="en-US" sz="1600" b="1" dirty="0" smtClean="0">
                <a:solidFill>
                  <a:schemeClr val="accent5">
                    <a:lumMod val="60000"/>
                    <a:lumOff val="40000"/>
                  </a:schemeClr>
                </a:solidFill>
              </a:rPr>
              <a:t>Sue</a:t>
            </a:r>
            <a:endParaRPr lang="en-US" sz="1600" b="1" dirty="0">
              <a:solidFill>
                <a:schemeClr val="accent5">
                  <a:lumMod val="60000"/>
                  <a:lumOff val="40000"/>
                </a:schemeClr>
              </a:solidFill>
            </a:endParaRPr>
          </a:p>
        </p:txBody>
      </p:sp>
      <p:sp>
        <p:nvSpPr>
          <p:cNvPr id="48" name="TextBox 47"/>
          <p:cNvSpPr txBox="1"/>
          <p:nvPr/>
        </p:nvSpPr>
        <p:spPr>
          <a:xfrm>
            <a:off x="6291373" y="2832212"/>
            <a:ext cx="629399" cy="338554"/>
          </a:xfrm>
          <a:prstGeom prst="rect">
            <a:avLst/>
          </a:prstGeom>
          <a:noFill/>
        </p:spPr>
        <p:txBody>
          <a:bodyPr wrap="none" rtlCol="0">
            <a:spAutoFit/>
          </a:bodyPr>
          <a:lstStyle/>
          <a:p>
            <a:r>
              <a:rPr lang="en-US" sz="1600" b="1" dirty="0" smtClean="0">
                <a:solidFill>
                  <a:schemeClr val="accent5">
                    <a:lumMod val="60000"/>
                    <a:lumOff val="40000"/>
                  </a:schemeClr>
                </a:solidFill>
              </a:rPr>
              <a:t>Sally</a:t>
            </a:r>
            <a:endParaRPr lang="en-US" sz="1600" b="1" dirty="0">
              <a:solidFill>
                <a:schemeClr val="accent5">
                  <a:lumMod val="60000"/>
                  <a:lumOff val="40000"/>
                </a:schemeClr>
              </a:solidFill>
            </a:endParaRPr>
          </a:p>
        </p:txBody>
      </p:sp>
      <p:sp>
        <p:nvSpPr>
          <p:cNvPr id="49" name="TextBox 48"/>
          <p:cNvSpPr txBox="1"/>
          <p:nvPr/>
        </p:nvSpPr>
        <p:spPr>
          <a:xfrm>
            <a:off x="7370862" y="2832212"/>
            <a:ext cx="528009" cy="338554"/>
          </a:xfrm>
          <a:prstGeom prst="rect">
            <a:avLst/>
          </a:prstGeom>
          <a:noFill/>
        </p:spPr>
        <p:txBody>
          <a:bodyPr wrap="none" rtlCol="0">
            <a:spAutoFit/>
          </a:bodyPr>
          <a:lstStyle/>
          <a:p>
            <a:r>
              <a:rPr lang="en-US" sz="1600" b="1" dirty="0" smtClean="0">
                <a:solidFill>
                  <a:schemeClr val="accent5">
                    <a:lumMod val="60000"/>
                    <a:lumOff val="40000"/>
                  </a:schemeClr>
                </a:solidFill>
              </a:rPr>
              <a:t>Joe</a:t>
            </a:r>
            <a:endParaRPr lang="en-US" sz="1600" b="1" dirty="0">
              <a:solidFill>
                <a:schemeClr val="accent5">
                  <a:lumMod val="60000"/>
                  <a:lumOff val="40000"/>
                </a:schemeClr>
              </a:solidFill>
            </a:endParaRPr>
          </a:p>
        </p:txBody>
      </p:sp>
      <p:sp>
        <p:nvSpPr>
          <p:cNvPr id="50" name="TextBox 49"/>
          <p:cNvSpPr txBox="1"/>
          <p:nvPr/>
        </p:nvSpPr>
        <p:spPr>
          <a:xfrm>
            <a:off x="1963517" y="2832212"/>
            <a:ext cx="659756" cy="338554"/>
          </a:xfrm>
          <a:prstGeom prst="rect">
            <a:avLst/>
          </a:prstGeom>
          <a:noFill/>
        </p:spPr>
        <p:txBody>
          <a:bodyPr wrap="none" rtlCol="0">
            <a:spAutoFit/>
          </a:bodyPr>
          <a:lstStyle/>
          <a:p>
            <a:r>
              <a:rPr lang="en-US" sz="1600" b="1" dirty="0" smtClean="0">
                <a:solidFill>
                  <a:schemeClr val="accent5">
                    <a:lumMod val="60000"/>
                    <a:lumOff val="40000"/>
                  </a:schemeClr>
                </a:solidFill>
              </a:rPr>
              <a:t>Kelly</a:t>
            </a:r>
            <a:endParaRPr lang="en-US" sz="1600" b="1" dirty="0">
              <a:solidFill>
                <a:schemeClr val="accent5">
                  <a:lumMod val="60000"/>
                  <a:lumOff val="40000"/>
                </a:schemeClr>
              </a:solidFill>
            </a:endParaRPr>
          </a:p>
        </p:txBody>
      </p:sp>
      <p:sp>
        <p:nvSpPr>
          <p:cNvPr id="51" name="TextBox 50"/>
          <p:cNvSpPr txBox="1"/>
          <p:nvPr/>
        </p:nvSpPr>
        <p:spPr>
          <a:xfrm>
            <a:off x="1937393" y="4114855"/>
            <a:ext cx="671979" cy="338554"/>
          </a:xfrm>
          <a:prstGeom prst="rect">
            <a:avLst/>
          </a:prstGeom>
          <a:noFill/>
        </p:spPr>
        <p:txBody>
          <a:bodyPr wrap="none" rtlCol="0">
            <a:spAutoFit/>
          </a:bodyPr>
          <a:lstStyle/>
          <a:p>
            <a:r>
              <a:rPr lang="en-US" sz="1600" b="1" dirty="0" smtClean="0">
                <a:solidFill>
                  <a:schemeClr val="accent5">
                    <a:lumMod val="60000"/>
                    <a:lumOff val="40000"/>
                  </a:schemeClr>
                </a:solidFill>
              </a:rPr>
              <a:t>Anna</a:t>
            </a:r>
            <a:endParaRPr lang="en-US" sz="1600" b="1" dirty="0">
              <a:solidFill>
                <a:schemeClr val="accent5">
                  <a:lumMod val="60000"/>
                  <a:lumOff val="40000"/>
                </a:schemeClr>
              </a:solidFill>
            </a:endParaRPr>
          </a:p>
        </p:txBody>
      </p:sp>
      <p:sp>
        <p:nvSpPr>
          <p:cNvPr id="52" name="TextBox 51"/>
          <p:cNvSpPr txBox="1"/>
          <p:nvPr/>
        </p:nvSpPr>
        <p:spPr>
          <a:xfrm>
            <a:off x="2928073" y="4114855"/>
            <a:ext cx="619881" cy="338554"/>
          </a:xfrm>
          <a:prstGeom prst="rect">
            <a:avLst/>
          </a:prstGeom>
          <a:noFill/>
        </p:spPr>
        <p:txBody>
          <a:bodyPr wrap="none" rtlCol="0">
            <a:spAutoFit/>
          </a:bodyPr>
          <a:lstStyle/>
          <a:p>
            <a:r>
              <a:rPr lang="en-US" sz="1600" b="1" dirty="0" smtClean="0">
                <a:solidFill>
                  <a:schemeClr val="accent5">
                    <a:lumMod val="60000"/>
                    <a:lumOff val="40000"/>
                  </a:schemeClr>
                </a:solidFill>
              </a:rPr>
              <a:t>Kate</a:t>
            </a:r>
            <a:endParaRPr lang="en-US" sz="1600" b="1" dirty="0">
              <a:solidFill>
                <a:schemeClr val="accent5">
                  <a:lumMod val="60000"/>
                  <a:lumOff val="40000"/>
                </a:schemeClr>
              </a:solidFill>
            </a:endParaRPr>
          </a:p>
        </p:txBody>
      </p:sp>
      <p:sp>
        <p:nvSpPr>
          <p:cNvPr id="53" name="TextBox 52"/>
          <p:cNvSpPr txBox="1"/>
          <p:nvPr/>
        </p:nvSpPr>
        <p:spPr>
          <a:xfrm>
            <a:off x="6026472" y="4114855"/>
            <a:ext cx="586519" cy="338554"/>
          </a:xfrm>
          <a:prstGeom prst="rect">
            <a:avLst/>
          </a:prstGeom>
          <a:noFill/>
        </p:spPr>
        <p:txBody>
          <a:bodyPr wrap="none" rtlCol="0">
            <a:spAutoFit/>
          </a:bodyPr>
          <a:lstStyle/>
          <a:p>
            <a:r>
              <a:rPr lang="en-US" sz="1600" b="1" dirty="0" smtClean="0">
                <a:solidFill>
                  <a:schemeClr val="accent5">
                    <a:lumMod val="60000"/>
                    <a:lumOff val="40000"/>
                  </a:schemeClr>
                </a:solidFill>
              </a:rPr>
              <a:t>Paul</a:t>
            </a:r>
            <a:endParaRPr lang="en-US" sz="1600" b="1" dirty="0">
              <a:solidFill>
                <a:schemeClr val="accent5">
                  <a:lumMod val="60000"/>
                  <a:lumOff val="40000"/>
                </a:schemeClr>
              </a:solidFill>
            </a:endParaRPr>
          </a:p>
        </p:txBody>
      </p:sp>
      <p:sp>
        <p:nvSpPr>
          <p:cNvPr id="54" name="TextBox 53"/>
          <p:cNvSpPr txBox="1"/>
          <p:nvPr/>
        </p:nvSpPr>
        <p:spPr>
          <a:xfrm>
            <a:off x="6805405" y="4114855"/>
            <a:ext cx="560169" cy="338554"/>
          </a:xfrm>
          <a:prstGeom prst="rect">
            <a:avLst/>
          </a:prstGeom>
          <a:noFill/>
        </p:spPr>
        <p:txBody>
          <a:bodyPr wrap="none" rtlCol="0">
            <a:spAutoFit/>
          </a:bodyPr>
          <a:lstStyle/>
          <a:p>
            <a:r>
              <a:rPr lang="en-US" sz="1600" b="1" dirty="0" smtClean="0">
                <a:solidFill>
                  <a:schemeClr val="accent5">
                    <a:lumMod val="60000"/>
                    <a:lumOff val="40000"/>
                  </a:schemeClr>
                </a:solidFill>
              </a:rPr>
              <a:t>Max</a:t>
            </a:r>
            <a:endParaRPr lang="en-US" sz="1600" b="1" dirty="0">
              <a:solidFill>
                <a:schemeClr val="accent5">
                  <a:lumMod val="60000"/>
                  <a:lumOff val="40000"/>
                </a:schemeClr>
              </a:solidFill>
            </a:endParaRPr>
          </a:p>
        </p:txBody>
      </p:sp>
      <p:sp>
        <p:nvSpPr>
          <p:cNvPr id="55" name="TextBox 54"/>
          <p:cNvSpPr txBox="1"/>
          <p:nvPr/>
        </p:nvSpPr>
        <p:spPr>
          <a:xfrm>
            <a:off x="7568993" y="4114855"/>
            <a:ext cx="545843" cy="338554"/>
          </a:xfrm>
          <a:prstGeom prst="rect">
            <a:avLst/>
          </a:prstGeom>
          <a:noFill/>
        </p:spPr>
        <p:txBody>
          <a:bodyPr wrap="none" rtlCol="0">
            <a:spAutoFit/>
          </a:bodyPr>
          <a:lstStyle/>
          <a:p>
            <a:r>
              <a:rPr lang="en-US" sz="1600" b="1" dirty="0" smtClean="0">
                <a:solidFill>
                  <a:schemeClr val="accent5">
                    <a:lumMod val="60000"/>
                    <a:lumOff val="40000"/>
                  </a:schemeClr>
                </a:solidFill>
              </a:rPr>
              <a:t>Ben        </a:t>
            </a:r>
            <a:endParaRPr lang="en-US" sz="1600" b="1" dirty="0">
              <a:solidFill>
                <a:schemeClr val="accent5">
                  <a:lumMod val="60000"/>
                  <a:lumOff val="40000"/>
                </a:schemeClr>
              </a:solidFill>
            </a:endParaRPr>
          </a:p>
        </p:txBody>
      </p:sp>
      <p:sp>
        <p:nvSpPr>
          <p:cNvPr id="3" name="TextBox 2"/>
          <p:cNvSpPr txBox="1"/>
          <p:nvPr/>
        </p:nvSpPr>
        <p:spPr>
          <a:xfrm>
            <a:off x="3045658" y="3623733"/>
            <a:ext cx="495749" cy="369332"/>
          </a:xfrm>
          <a:prstGeom prst="rect">
            <a:avLst/>
          </a:prstGeom>
          <a:noFill/>
        </p:spPr>
        <p:txBody>
          <a:bodyPr wrap="none" rtlCol="0">
            <a:spAutoFit/>
          </a:bodyPr>
          <a:lstStyle/>
          <a:p>
            <a:r>
              <a:rPr lang="en-US" dirty="0" smtClean="0">
                <a:solidFill>
                  <a:srgbClr val="FFFF00"/>
                </a:solidFill>
              </a:rPr>
              <a:t>OO</a:t>
            </a:r>
            <a:endParaRPr lang="en-US" dirty="0">
              <a:solidFill>
                <a:srgbClr val="FFFF00"/>
              </a:solidFill>
            </a:endParaRPr>
          </a:p>
        </p:txBody>
      </p:sp>
      <p:sp>
        <p:nvSpPr>
          <p:cNvPr id="56" name="TextBox 55"/>
          <p:cNvSpPr txBox="1"/>
          <p:nvPr/>
        </p:nvSpPr>
        <p:spPr>
          <a:xfrm>
            <a:off x="7642529" y="4902200"/>
            <a:ext cx="495749" cy="369332"/>
          </a:xfrm>
          <a:prstGeom prst="rect">
            <a:avLst/>
          </a:prstGeom>
          <a:noFill/>
        </p:spPr>
        <p:txBody>
          <a:bodyPr wrap="none" rtlCol="0">
            <a:spAutoFit/>
          </a:bodyPr>
          <a:lstStyle/>
          <a:p>
            <a:r>
              <a:rPr lang="en-US" dirty="0" smtClean="0">
                <a:solidFill>
                  <a:srgbClr val="FFFF00"/>
                </a:solidFill>
              </a:rPr>
              <a:t>OO</a:t>
            </a:r>
            <a:endParaRPr lang="en-US" dirty="0">
              <a:solidFill>
                <a:srgbClr val="FFFF00"/>
              </a:solidFill>
            </a:endParaRPr>
          </a:p>
        </p:txBody>
      </p:sp>
      <p:sp>
        <p:nvSpPr>
          <p:cNvPr id="57" name="TextBox 56"/>
          <p:cNvSpPr txBox="1"/>
          <p:nvPr/>
        </p:nvSpPr>
        <p:spPr>
          <a:xfrm>
            <a:off x="5434846" y="3623733"/>
            <a:ext cx="495749" cy="369332"/>
          </a:xfrm>
          <a:prstGeom prst="rect">
            <a:avLst/>
          </a:prstGeom>
          <a:noFill/>
        </p:spPr>
        <p:txBody>
          <a:bodyPr wrap="none" rtlCol="0">
            <a:spAutoFit/>
          </a:bodyPr>
          <a:lstStyle/>
          <a:p>
            <a:r>
              <a:rPr lang="en-US" dirty="0" smtClean="0">
                <a:solidFill>
                  <a:srgbClr val="FFFF00"/>
                </a:solidFill>
              </a:rPr>
              <a:t>OO</a:t>
            </a:r>
            <a:endParaRPr lang="en-US" dirty="0">
              <a:solidFill>
                <a:srgbClr val="FFFF00"/>
              </a:solidFill>
            </a:endParaRPr>
          </a:p>
        </p:txBody>
      </p:sp>
      <p:sp>
        <p:nvSpPr>
          <p:cNvPr id="6" name="TextBox 5"/>
          <p:cNvSpPr txBox="1"/>
          <p:nvPr/>
        </p:nvSpPr>
        <p:spPr>
          <a:xfrm>
            <a:off x="4209445" y="3623733"/>
            <a:ext cx="451453" cy="369332"/>
          </a:xfrm>
          <a:prstGeom prst="rect">
            <a:avLst/>
          </a:prstGeom>
          <a:noFill/>
        </p:spPr>
        <p:txBody>
          <a:bodyPr wrap="none" rtlCol="0">
            <a:spAutoFit/>
          </a:bodyPr>
          <a:lstStyle/>
          <a:p>
            <a:r>
              <a:rPr lang="en-US" dirty="0" smtClean="0">
                <a:solidFill>
                  <a:srgbClr val="FFFF00"/>
                </a:solidFill>
              </a:rPr>
              <a:t>AB</a:t>
            </a:r>
            <a:endParaRPr lang="en-US" dirty="0">
              <a:solidFill>
                <a:srgbClr val="FFFF00"/>
              </a:solidFill>
            </a:endParaRPr>
          </a:p>
        </p:txBody>
      </p:sp>
      <p:sp>
        <p:nvSpPr>
          <p:cNvPr id="58" name="TextBox 57"/>
          <p:cNvSpPr txBox="1"/>
          <p:nvPr/>
        </p:nvSpPr>
        <p:spPr>
          <a:xfrm>
            <a:off x="6920772" y="4902200"/>
            <a:ext cx="451453" cy="369332"/>
          </a:xfrm>
          <a:prstGeom prst="rect">
            <a:avLst/>
          </a:prstGeom>
          <a:noFill/>
        </p:spPr>
        <p:txBody>
          <a:bodyPr wrap="none" rtlCol="0">
            <a:spAutoFit/>
          </a:bodyPr>
          <a:lstStyle/>
          <a:p>
            <a:r>
              <a:rPr lang="en-US" dirty="0" smtClean="0">
                <a:solidFill>
                  <a:srgbClr val="FFFF00"/>
                </a:solidFill>
              </a:rPr>
              <a:t>AB</a:t>
            </a:r>
            <a:endParaRPr lang="en-US" dirty="0">
              <a:solidFill>
                <a:srgbClr val="FFFF00"/>
              </a:solidFill>
            </a:endParaRPr>
          </a:p>
        </p:txBody>
      </p:sp>
      <p:sp>
        <p:nvSpPr>
          <p:cNvPr id="8" name="TextBox 7"/>
          <p:cNvSpPr txBox="1"/>
          <p:nvPr/>
        </p:nvSpPr>
        <p:spPr>
          <a:xfrm>
            <a:off x="4209445" y="2338401"/>
            <a:ext cx="476362" cy="369332"/>
          </a:xfrm>
          <a:prstGeom prst="rect">
            <a:avLst/>
          </a:prstGeom>
          <a:noFill/>
        </p:spPr>
        <p:txBody>
          <a:bodyPr wrap="none" rtlCol="0">
            <a:spAutoFit/>
          </a:bodyPr>
          <a:lstStyle/>
          <a:p>
            <a:r>
              <a:rPr lang="en-US" dirty="0" smtClean="0">
                <a:solidFill>
                  <a:srgbClr val="FFFF00"/>
                </a:solidFill>
              </a:rPr>
              <a:t>AO</a:t>
            </a:r>
            <a:endParaRPr lang="en-US" dirty="0">
              <a:solidFill>
                <a:srgbClr val="FFFF00"/>
              </a:solidFill>
            </a:endParaRPr>
          </a:p>
        </p:txBody>
      </p:sp>
      <p:sp>
        <p:nvSpPr>
          <p:cNvPr id="59" name="TextBox 58"/>
          <p:cNvSpPr txBox="1"/>
          <p:nvPr/>
        </p:nvSpPr>
        <p:spPr>
          <a:xfrm>
            <a:off x="6375875" y="3616867"/>
            <a:ext cx="476362" cy="369332"/>
          </a:xfrm>
          <a:prstGeom prst="rect">
            <a:avLst/>
          </a:prstGeom>
          <a:noFill/>
        </p:spPr>
        <p:txBody>
          <a:bodyPr wrap="none" rtlCol="0">
            <a:spAutoFit/>
          </a:bodyPr>
          <a:lstStyle/>
          <a:p>
            <a:r>
              <a:rPr lang="en-US" dirty="0" smtClean="0">
                <a:solidFill>
                  <a:srgbClr val="FFFF00"/>
                </a:solidFill>
              </a:rPr>
              <a:t>AO</a:t>
            </a:r>
            <a:endParaRPr lang="en-US" dirty="0">
              <a:solidFill>
                <a:srgbClr val="FFFF00"/>
              </a:solidFill>
            </a:endParaRPr>
          </a:p>
        </p:txBody>
      </p:sp>
      <p:sp>
        <p:nvSpPr>
          <p:cNvPr id="60" name="TextBox 59"/>
          <p:cNvSpPr txBox="1"/>
          <p:nvPr/>
        </p:nvSpPr>
        <p:spPr>
          <a:xfrm>
            <a:off x="6126636" y="4902200"/>
            <a:ext cx="476362" cy="369332"/>
          </a:xfrm>
          <a:prstGeom prst="rect">
            <a:avLst/>
          </a:prstGeom>
          <a:noFill/>
        </p:spPr>
        <p:txBody>
          <a:bodyPr wrap="none" rtlCol="0">
            <a:spAutoFit/>
          </a:bodyPr>
          <a:lstStyle/>
          <a:p>
            <a:r>
              <a:rPr lang="en-US" dirty="0" smtClean="0">
                <a:solidFill>
                  <a:srgbClr val="FFFF00"/>
                </a:solidFill>
              </a:rPr>
              <a:t>AO</a:t>
            </a:r>
            <a:endParaRPr lang="en-US" dirty="0">
              <a:solidFill>
                <a:srgbClr val="FFFF00"/>
              </a:solidFill>
            </a:endParaRPr>
          </a:p>
        </p:txBody>
      </p:sp>
      <p:sp>
        <p:nvSpPr>
          <p:cNvPr id="61" name="TextBox 60"/>
          <p:cNvSpPr txBox="1"/>
          <p:nvPr/>
        </p:nvSpPr>
        <p:spPr>
          <a:xfrm>
            <a:off x="2099621" y="4902200"/>
            <a:ext cx="476362" cy="369332"/>
          </a:xfrm>
          <a:prstGeom prst="rect">
            <a:avLst/>
          </a:prstGeom>
          <a:noFill/>
        </p:spPr>
        <p:txBody>
          <a:bodyPr wrap="none" rtlCol="0">
            <a:spAutoFit/>
          </a:bodyPr>
          <a:lstStyle/>
          <a:p>
            <a:r>
              <a:rPr lang="en-US" dirty="0" smtClean="0">
                <a:solidFill>
                  <a:srgbClr val="FFFF00"/>
                </a:solidFill>
              </a:rPr>
              <a:t>AO</a:t>
            </a:r>
            <a:endParaRPr lang="en-US" dirty="0">
              <a:solidFill>
                <a:srgbClr val="FFFF00"/>
              </a:solidFill>
            </a:endParaRPr>
          </a:p>
        </p:txBody>
      </p:sp>
      <p:sp>
        <p:nvSpPr>
          <p:cNvPr id="62" name="TextBox 61"/>
          <p:cNvSpPr txBox="1"/>
          <p:nvPr/>
        </p:nvSpPr>
        <p:spPr>
          <a:xfrm>
            <a:off x="3055865" y="4902200"/>
            <a:ext cx="470840" cy="369332"/>
          </a:xfrm>
          <a:prstGeom prst="rect">
            <a:avLst/>
          </a:prstGeom>
          <a:noFill/>
        </p:spPr>
        <p:txBody>
          <a:bodyPr wrap="none" rtlCol="0">
            <a:spAutoFit/>
          </a:bodyPr>
          <a:lstStyle/>
          <a:p>
            <a:r>
              <a:rPr lang="en-US" dirty="0" smtClean="0">
                <a:solidFill>
                  <a:srgbClr val="FFFF00"/>
                </a:solidFill>
              </a:rPr>
              <a:t>BO</a:t>
            </a:r>
            <a:endParaRPr lang="en-US" dirty="0">
              <a:solidFill>
                <a:srgbClr val="FFFF00"/>
              </a:solidFill>
            </a:endParaRPr>
          </a:p>
        </p:txBody>
      </p:sp>
      <p:sp>
        <p:nvSpPr>
          <p:cNvPr id="63" name="Oval 62"/>
          <p:cNvSpPr/>
          <p:nvPr/>
        </p:nvSpPr>
        <p:spPr>
          <a:xfrm>
            <a:off x="3925834" y="1440721"/>
            <a:ext cx="1021400" cy="1287965"/>
          </a:xfrm>
          <a:prstGeom prst="ellipse">
            <a:avLst/>
          </a:prstGeom>
          <a:noFill/>
          <a:ln w="28575" cmpd="sng">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6110234" y="2755383"/>
            <a:ext cx="1021400" cy="1287965"/>
          </a:xfrm>
          <a:prstGeom prst="ellipse">
            <a:avLst/>
          </a:prstGeom>
          <a:noFill/>
          <a:ln w="28575" cmpd="sng">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5865175" y="4043348"/>
            <a:ext cx="1021400" cy="1287965"/>
          </a:xfrm>
          <a:prstGeom prst="ellipse">
            <a:avLst/>
          </a:prstGeom>
          <a:noFill/>
          <a:ln w="28575" cmpd="sng">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1731166" y="3983567"/>
            <a:ext cx="1021400" cy="1287965"/>
          </a:xfrm>
          <a:prstGeom prst="ellipse">
            <a:avLst/>
          </a:prstGeom>
          <a:noFill/>
          <a:ln w="28575" cmpd="sng">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752566" y="4043348"/>
            <a:ext cx="1021400" cy="1287965"/>
          </a:xfrm>
          <a:prstGeom prst="ellipse">
            <a:avLst/>
          </a:prstGeom>
          <a:noFill/>
          <a:ln w="28575" cmpd="sng">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472709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Human ABO Blood Group Genetics</a:t>
            </a:r>
            <a:br>
              <a:rPr lang="en-US" dirty="0" smtClean="0"/>
            </a:br>
            <a:r>
              <a:rPr lang="en-US" dirty="0" smtClean="0"/>
              <a:t>Answer</a:t>
            </a:r>
            <a:endParaRPr lang="en-US" dirty="0"/>
          </a:p>
        </p:txBody>
      </p:sp>
      <p:sp>
        <p:nvSpPr>
          <p:cNvPr id="2" name="Oval 1"/>
          <p:cNvSpPr/>
          <p:nvPr/>
        </p:nvSpPr>
        <p:spPr>
          <a:xfrm>
            <a:off x="4165600" y="1854200"/>
            <a:ext cx="546100" cy="5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A</a:t>
            </a:r>
          </a:p>
        </p:txBody>
      </p:sp>
      <p:sp>
        <p:nvSpPr>
          <p:cNvPr id="5" name="Rectangle 4"/>
          <p:cNvSpPr/>
          <p:nvPr/>
        </p:nvSpPr>
        <p:spPr>
          <a:xfrm>
            <a:off x="5145088" y="1854200"/>
            <a:ext cx="546100" cy="5080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B</a:t>
            </a:r>
            <a:endParaRPr lang="en-US" sz="2000" b="1" dirty="0">
              <a:solidFill>
                <a:srgbClr val="000000"/>
              </a:solidFill>
            </a:endParaRPr>
          </a:p>
        </p:txBody>
      </p:sp>
      <p:cxnSp>
        <p:nvCxnSpPr>
          <p:cNvPr id="7" name="Straight Connector 6"/>
          <p:cNvCxnSpPr>
            <a:stCxn id="2" idx="6"/>
            <a:endCxn id="5" idx="1"/>
          </p:cNvCxnSpPr>
          <p:nvPr/>
        </p:nvCxnSpPr>
        <p:spPr>
          <a:xfrm>
            <a:off x="4711700" y="2108200"/>
            <a:ext cx="433388"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4927600" y="2108200"/>
            <a:ext cx="8467" cy="7620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302000" y="2870200"/>
            <a:ext cx="33274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4165600" y="3149600"/>
            <a:ext cx="546100" cy="5080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AB</a:t>
            </a:r>
            <a:endParaRPr lang="en-US" sz="2000" b="1" dirty="0">
              <a:solidFill>
                <a:srgbClr val="000000"/>
              </a:solidFill>
            </a:endParaRPr>
          </a:p>
        </p:txBody>
      </p:sp>
      <p:sp>
        <p:nvSpPr>
          <p:cNvPr id="13" name="Rectangle 12"/>
          <p:cNvSpPr/>
          <p:nvPr/>
        </p:nvSpPr>
        <p:spPr>
          <a:xfrm>
            <a:off x="3028950" y="3149600"/>
            <a:ext cx="546100" cy="5080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000000"/>
                </a:solidFill>
              </a:rPr>
              <a:t>O</a:t>
            </a:r>
          </a:p>
        </p:txBody>
      </p:sp>
      <p:sp>
        <p:nvSpPr>
          <p:cNvPr id="14" name="Oval 13"/>
          <p:cNvSpPr/>
          <p:nvPr/>
        </p:nvSpPr>
        <p:spPr>
          <a:xfrm>
            <a:off x="6356350" y="3149600"/>
            <a:ext cx="546100" cy="5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A</a:t>
            </a:r>
          </a:p>
        </p:txBody>
      </p:sp>
      <p:sp>
        <p:nvSpPr>
          <p:cNvPr id="15" name="Oval 14"/>
          <p:cNvSpPr/>
          <p:nvPr/>
        </p:nvSpPr>
        <p:spPr>
          <a:xfrm>
            <a:off x="5393261" y="3149600"/>
            <a:ext cx="546100" cy="5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O</a:t>
            </a:r>
            <a:endParaRPr lang="en-US" sz="2000" b="1" dirty="0">
              <a:solidFill>
                <a:schemeClr val="tx1"/>
              </a:solidFill>
            </a:endParaRPr>
          </a:p>
        </p:txBody>
      </p:sp>
      <p:sp>
        <p:nvSpPr>
          <p:cNvPr id="16" name="Rectangle 15"/>
          <p:cNvSpPr/>
          <p:nvPr/>
        </p:nvSpPr>
        <p:spPr>
          <a:xfrm>
            <a:off x="7352771" y="3124200"/>
            <a:ext cx="546100" cy="5080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B</a:t>
            </a:r>
            <a:endParaRPr lang="en-US" sz="2000" b="1" dirty="0">
              <a:solidFill>
                <a:srgbClr val="000000"/>
              </a:solidFill>
            </a:endParaRPr>
          </a:p>
        </p:txBody>
      </p:sp>
      <p:cxnSp>
        <p:nvCxnSpPr>
          <p:cNvPr id="17" name="Straight Connector 16"/>
          <p:cNvCxnSpPr>
            <a:endCxn id="16" idx="1"/>
          </p:cNvCxnSpPr>
          <p:nvPr/>
        </p:nvCxnSpPr>
        <p:spPr>
          <a:xfrm>
            <a:off x="6919383" y="3378200"/>
            <a:ext cx="433388"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7135283" y="3378200"/>
            <a:ext cx="8467" cy="7620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310467" y="2861733"/>
            <a:ext cx="0" cy="27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620934" y="2874433"/>
            <a:ext cx="0" cy="27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648853" y="2874433"/>
            <a:ext cx="0" cy="27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436534" y="2874433"/>
            <a:ext cx="0" cy="27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6356350" y="4140200"/>
            <a:ext cx="1542521"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6870700" y="4394200"/>
            <a:ext cx="546100" cy="5080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AB</a:t>
            </a:r>
            <a:endParaRPr lang="en-US" sz="2000" b="1" dirty="0">
              <a:solidFill>
                <a:srgbClr val="000000"/>
              </a:solidFill>
            </a:endParaRPr>
          </a:p>
        </p:txBody>
      </p:sp>
      <p:cxnSp>
        <p:nvCxnSpPr>
          <p:cNvPr id="29" name="Straight Connector 28"/>
          <p:cNvCxnSpPr/>
          <p:nvPr/>
        </p:nvCxnSpPr>
        <p:spPr>
          <a:xfrm>
            <a:off x="7135283" y="4114800"/>
            <a:ext cx="0" cy="27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890404" y="4131733"/>
            <a:ext cx="0" cy="27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364817" y="4131733"/>
            <a:ext cx="0" cy="27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7617354" y="4394200"/>
            <a:ext cx="546100" cy="5080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000000"/>
                </a:solidFill>
              </a:rPr>
              <a:t>O</a:t>
            </a:r>
          </a:p>
        </p:txBody>
      </p:sp>
      <p:sp>
        <p:nvSpPr>
          <p:cNvPr id="33" name="Rectangle 32"/>
          <p:cNvSpPr/>
          <p:nvPr/>
        </p:nvSpPr>
        <p:spPr>
          <a:xfrm>
            <a:off x="6091767" y="4411133"/>
            <a:ext cx="546100" cy="5080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A</a:t>
            </a:r>
            <a:endParaRPr lang="en-US" sz="2000" b="1" dirty="0">
              <a:solidFill>
                <a:srgbClr val="000000"/>
              </a:solidFill>
            </a:endParaRPr>
          </a:p>
        </p:txBody>
      </p:sp>
      <p:sp>
        <p:nvSpPr>
          <p:cNvPr id="34" name="Oval 33"/>
          <p:cNvSpPr/>
          <p:nvPr/>
        </p:nvSpPr>
        <p:spPr>
          <a:xfrm>
            <a:off x="2029883" y="3170766"/>
            <a:ext cx="546100" cy="5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solidFill>
                <a:schemeClr val="tx1"/>
              </a:solidFill>
            </a:endParaRPr>
          </a:p>
        </p:txBody>
      </p:sp>
      <p:cxnSp>
        <p:nvCxnSpPr>
          <p:cNvPr id="35" name="Straight Connector 34"/>
          <p:cNvCxnSpPr/>
          <p:nvPr/>
        </p:nvCxnSpPr>
        <p:spPr>
          <a:xfrm>
            <a:off x="2592916" y="3399366"/>
            <a:ext cx="433388"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2808816" y="3399366"/>
            <a:ext cx="8467" cy="7620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2311400" y="4161366"/>
            <a:ext cx="9906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9" name="Oval 38"/>
          <p:cNvSpPr/>
          <p:nvPr/>
        </p:nvSpPr>
        <p:spPr>
          <a:xfrm>
            <a:off x="2051049" y="4428068"/>
            <a:ext cx="546100" cy="5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A</a:t>
            </a:r>
          </a:p>
        </p:txBody>
      </p:sp>
      <p:cxnSp>
        <p:nvCxnSpPr>
          <p:cNvPr id="40" name="Straight Connector 39"/>
          <p:cNvCxnSpPr/>
          <p:nvPr/>
        </p:nvCxnSpPr>
        <p:spPr>
          <a:xfrm>
            <a:off x="2319867" y="4152899"/>
            <a:ext cx="0" cy="27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3026304" y="4428068"/>
            <a:ext cx="546100" cy="5080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B</a:t>
            </a:r>
            <a:endParaRPr lang="en-US" sz="2000" b="1" dirty="0">
              <a:solidFill>
                <a:schemeClr val="tx1"/>
              </a:solidFill>
            </a:endParaRPr>
          </a:p>
        </p:txBody>
      </p:sp>
      <p:cxnSp>
        <p:nvCxnSpPr>
          <p:cNvPr id="42" name="Straight Connector 41"/>
          <p:cNvCxnSpPr/>
          <p:nvPr/>
        </p:nvCxnSpPr>
        <p:spPr>
          <a:xfrm>
            <a:off x="3293533" y="4152899"/>
            <a:ext cx="0" cy="279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4099899" y="1515646"/>
            <a:ext cx="644026" cy="338554"/>
          </a:xfrm>
          <a:prstGeom prst="rect">
            <a:avLst/>
          </a:prstGeom>
          <a:noFill/>
        </p:spPr>
        <p:txBody>
          <a:bodyPr wrap="none" rtlCol="0">
            <a:spAutoFit/>
          </a:bodyPr>
          <a:lstStyle/>
          <a:p>
            <a:r>
              <a:rPr lang="en-US" sz="1600" b="1" dirty="0" smtClean="0">
                <a:solidFill>
                  <a:schemeClr val="accent5">
                    <a:lumMod val="60000"/>
                    <a:lumOff val="40000"/>
                  </a:schemeClr>
                </a:solidFill>
              </a:rPr>
              <a:t>Mary</a:t>
            </a:r>
            <a:endParaRPr lang="en-US" sz="1600" b="1" dirty="0">
              <a:solidFill>
                <a:schemeClr val="accent5">
                  <a:lumMod val="60000"/>
                  <a:lumOff val="40000"/>
                </a:schemeClr>
              </a:solidFill>
            </a:endParaRPr>
          </a:p>
        </p:txBody>
      </p:sp>
      <p:sp>
        <p:nvSpPr>
          <p:cNvPr id="44" name="TextBox 43"/>
          <p:cNvSpPr txBox="1"/>
          <p:nvPr/>
        </p:nvSpPr>
        <p:spPr>
          <a:xfrm>
            <a:off x="5071248" y="1515646"/>
            <a:ext cx="652843" cy="338554"/>
          </a:xfrm>
          <a:prstGeom prst="rect">
            <a:avLst/>
          </a:prstGeom>
          <a:noFill/>
        </p:spPr>
        <p:txBody>
          <a:bodyPr wrap="none" rtlCol="0">
            <a:spAutoFit/>
          </a:bodyPr>
          <a:lstStyle/>
          <a:p>
            <a:r>
              <a:rPr lang="en-US" sz="1600" b="1" dirty="0" smtClean="0">
                <a:solidFill>
                  <a:schemeClr val="accent5">
                    <a:lumMod val="60000"/>
                    <a:lumOff val="40000"/>
                  </a:schemeClr>
                </a:solidFill>
              </a:rPr>
              <a:t>John</a:t>
            </a:r>
            <a:endParaRPr lang="en-US" sz="1600" b="1" dirty="0">
              <a:solidFill>
                <a:schemeClr val="accent5">
                  <a:lumMod val="60000"/>
                  <a:lumOff val="40000"/>
                </a:schemeClr>
              </a:solidFill>
            </a:endParaRPr>
          </a:p>
        </p:txBody>
      </p:sp>
      <p:sp>
        <p:nvSpPr>
          <p:cNvPr id="45" name="TextBox 44"/>
          <p:cNvSpPr txBox="1"/>
          <p:nvPr/>
        </p:nvSpPr>
        <p:spPr>
          <a:xfrm>
            <a:off x="2853901" y="2832212"/>
            <a:ext cx="913131" cy="338554"/>
          </a:xfrm>
          <a:prstGeom prst="rect">
            <a:avLst/>
          </a:prstGeom>
          <a:noFill/>
        </p:spPr>
        <p:txBody>
          <a:bodyPr wrap="none" rtlCol="0">
            <a:spAutoFit/>
          </a:bodyPr>
          <a:lstStyle/>
          <a:p>
            <a:r>
              <a:rPr lang="en-US" sz="1600" b="1" dirty="0" smtClean="0">
                <a:solidFill>
                  <a:schemeClr val="accent5">
                    <a:lumMod val="60000"/>
                    <a:lumOff val="40000"/>
                  </a:schemeClr>
                </a:solidFill>
              </a:rPr>
              <a:t>Michael</a:t>
            </a:r>
            <a:endParaRPr lang="en-US" sz="1600" b="1" dirty="0">
              <a:solidFill>
                <a:schemeClr val="accent5">
                  <a:lumMod val="60000"/>
                  <a:lumOff val="40000"/>
                </a:schemeClr>
              </a:solidFill>
            </a:endParaRPr>
          </a:p>
        </p:txBody>
      </p:sp>
      <p:sp>
        <p:nvSpPr>
          <p:cNvPr id="46" name="TextBox 45"/>
          <p:cNvSpPr txBox="1"/>
          <p:nvPr/>
        </p:nvSpPr>
        <p:spPr>
          <a:xfrm>
            <a:off x="4047704" y="2832212"/>
            <a:ext cx="720770" cy="338554"/>
          </a:xfrm>
          <a:prstGeom prst="rect">
            <a:avLst/>
          </a:prstGeom>
          <a:noFill/>
        </p:spPr>
        <p:txBody>
          <a:bodyPr wrap="none" rtlCol="0">
            <a:spAutoFit/>
          </a:bodyPr>
          <a:lstStyle/>
          <a:p>
            <a:r>
              <a:rPr lang="en-US" sz="1600" b="1" dirty="0" smtClean="0">
                <a:solidFill>
                  <a:schemeClr val="accent5">
                    <a:lumMod val="60000"/>
                    <a:lumOff val="40000"/>
                  </a:schemeClr>
                </a:solidFill>
              </a:rPr>
              <a:t>David</a:t>
            </a:r>
            <a:endParaRPr lang="en-US" sz="1600" b="1" dirty="0">
              <a:solidFill>
                <a:schemeClr val="accent5">
                  <a:lumMod val="60000"/>
                  <a:lumOff val="40000"/>
                </a:schemeClr>
              </a:solidFill>
            </a:endParaRPr>
          </a:p>
        </p:txBody>
      </p:sp>
      <p:sp>
        <p:nvSpPr>
          <p:cNvPr id="47" name="TextBox 46"/>
          <p:cNvSpPr txBox="1"/>
          <p:nvPr/>
        </p:nvSpPr>
        <p:spPr>
          <a:xfrm>
            <a:off x="5390311" y="2832212"/>
            <a:ext cx="528710" cy="338554"/>
          </a:xfrm>
          <a:prstGeom prst="rect">
            <a:avLst/>
          </a:prstGeom>
          <a:noFill/>
        </p:spPr>
        <p:txBody>
          <a:bodyPr wrap="none" rtlCol="0">
            <a:spAutoFit/>
          </a:bodyPr>
          <a:lstStyle/>
          <a:p>
            <a:r>
              <a:rPr lang="en-US" sz="1600" b="1" dirty="0" smtClean="0">
                <a:solidFill>
                  <a:schemeClr val="accent5">
                    <a:lumMod val="60000"/>
                    <a:lumOff val="40000"/>
                  </a:schemeClr>
                </a:solidFill>
              </a:rPr>
              <a:t>Sue</a:t>
            </a:r>
            <a:endParaRPr lang="en-US" sz="1600" b="1" dirty="0">
              <a:solidFill>
                <a:schemeClr val="accent5">
                  <a:lumMod val="60000"/>
                  <a:lumOff val="40000"/>
                </a:schemeClr>
              </a:solidFill>
            </a:endParaRPr>
          </a:p>
        </p:txBody>
      </p:sp>
      <p:sp>
        <p:nvSpPr>
          <p:cNvPr id="48" name="TextBox 47"/>
          <p:cNvSpPr txBox="1"/>
          <p:nvPr/>
        </p:nvSpPr>
        <p:spPr>
          <a:xfrm>
            <a:off x="6291373" y="2832212"/>
            <a:ext cx="629399" cy="338554"/>
          </a:xfrm>
          <a:prstGeom prst="rect">
            <a:avLst/>
          </a:prstGeom>
          <a:noFill/>
        </p:spPr>
        <p:txBody>
          <a:bodyPr wrap="none" rtlCol="0">
            <a:spAutoFit/>
          </a:bodyPr>
          <a:lstStyle/>
          <a:p>
            <a:r>
              <a:rPr lang="en-US" sz="1600" b="1" dirty="0" smtClean="0">
                <a:solidFill>
                  <a:schemeClr val="accent5">
                    <a:lumMod val="60000"/>
                    <a:lumOff val="40000"/>
                  </a:schemeClr>
                </a:solidFill>
              </a:rPr>
              <a:t>Sally</a:t>
            </a:r>
            <a:endParaRPr lang="en-US" sz="1600" b="1" dirty="0">
              <a:solidFill>
                <a:schemeClr val="accent5">
                  <a:lumMod val="60000"/>
                  <a:lumOff val="40000"/>
                </a:schemeClr>
              </a:solidFill>
            </a:endParaRPr>
          </a:p>
        </p:txBody>
      </p:sp>
      <p:sp>
        <p:nvSpPr>
          <p:cNvPr id="49" name="TextBox 48"/>
          <p:cNvSpPr txBox="1"/>
          <p:nvPr/>
        </p:nvSpPr>
        <p:spPr>
          <a:xfrm>
            <a:off x="7370862" y="2832212"/>
            <a:ext cx="528009" cy="338554"/>
          </a:xfrm>
          <a:prstGeom prst="rect">
            <a:avLst/>
          </a:prstGeom>
          <a:noFill/>
        </p:spPr>
        <p:txBody>
          <a:bodyPr wrap="none" rtlCol="0">
            <a:spAutoFit/>
          </a:bodyPr>
          <a:lstStyle/>
          <a:p>
            <a:r>
              <a:rPr lang="en-US" sz="1600" b="1" dirty="0" smtClean="0">
                <a:solidFill>
                  <a:schemeClr val="accent5">
                    <a:lumMod val="60000"/>
                    <a:lumOff val="40000"/>
                  </a:schemeClr>
                </a:solidFill>
              </a:rPr>
              <a:t>Joe</a:t>
            </a:r>
            <a:endParaRPr lang="en-US" sz="1600" b="1" dirty="0">
              <a:solidFill>
                <a:schemeClr val="accent5">
                  <a:lumMod val="60000"/>
                  <a:lumOff val="40000"/>
                </a:schemeClr>
              </a:solidFill>
            </a:endParaRPr>
          </a:p>
        </p:txBody>
      </p:sp>
      <p:sp>
        <p:nvSpPr>
          <p:cNvPr id="50" name="TextBox 49"/>
          <p:cNvSpPr txBox="1"/>
          <p:nvPr/>
        </p:nvSpPr>
        <p:spPr>
          <a:xfrm>
            <a:off x="1963517" y="2832212"/>
            <a:ext cx="659756" cy="338554"/>
          </a:xfrm>
          <a:prstGeom prst="rect">
            <a:avLst/>
          </a:prstGeom>
          <a:noFill/>
        </p:spPr>
        <p:txBody>
          <a:bodyPr wrap="none" rtlCol="0">
            <a:spAutoFit/>
          </a:bodyPr>
          <a:lstStyle/>
          <a:p>
            <a:r>
              <a:rPr lang="en-US" sz="1600" b="1" dirty="0" smtClean="0">
                <a:solidFill>
                  <a:schemeClr val="accent5">
                    <a:lumMod val="60000"/>
                    <a:lumOff val="40000"/>
                  </a:schemeClr>
                </a:solidFill>
              </a:rPr>
              <a:t>Kelly</a:t>
            </a:r>
            <a:endParaRPr lang="en-US" sz="1600" b="1" dirty="0">
              <a:solidFill>
                <a:schemeClr val="accent5">
                  <a:lumMod val="60000"/>
                  <a:lumOff val="40000"/>
                </a:schemeClr>
              </a:solidFill>
            </a:endParaRPr>
          </a:p>
        </p:txBody>
      </p:sp>
      <p:sp>
        <p:nvSpPr>
          <p:cNvPr id="51" name="TextBox 50"/>
          <p:cNvSpPr txBox="1"/>
          <p:nvPr/>
        </p:nvSpPr>
        <p:spPr>
          <a:xfrm>
            <a:off x="1937393" y="4114855"/>
            <a:ext cx="671979" cy="338554"/>
          </a:xfrm>
          <a:prstGeom prst="rect">
            <a:avLst/>
          </a:prstGeom>
          <a:noFill/>
        </p:spPr>
        <p:txBody>
          <a:bodyPr wrap="none" rtlCol="0">
            <a:spAutoFit/>
          </a:bodyPr>
          <a:lstStyle/>
          <a:p>
            <a:r>
              <a:rPr lang="en-US" sz="1600" b="1" dirty="0" smtClean="0">
                <a:solidFill>
                  <a:schemeClr val="accent5">
                    <a:lumMod val="60000"/>
                    <a:lumOff val="40000"/>
                  </a:schemeClr>
                </a:solidFill>
              </a:rPr>
              <a:t>Anna</a:t>
            </a:r>
            <a:endParaRPr lang="en-US" sz="1600" b="1" dirty="0">
              <a:solidFill>
                <a:schemeClr val="accent5">
                  <a:lumMod val="60000"/>
                  <a:lumOff val="40000"/>
                </a:schemeClr>
              </a:solidFill>
            </a:endParaRPr>
          </a:p>
        </p:txBody>
      </p:sp>
      <p:sp>
        <p:nvSpPr>
          <p:cNvPr id="52" name="TextBox 51"/>
          <p:cNvSpPr txBox="1"/>
          <p:nvPr/>
        </p:nvSpPr>
        <p:spPr>
          <a:xfrm>
            <a:off x="2928073" y="4114855"/>
            <a:ext cx="619881" cy="338554"/>
          </a:xfrm>
          <a:prstGeom prst="rect">
            <a:avLst/>
          </a:prstGeom>
          <a:noFill/>
        </p:spPr>
        <p:txBody>
          <a:bodyPr wrap="none" rtlCol="0">
            <a:spAutoFit/>
          </a:bodyPr>
          <a:lstStyle/>
          <a:p>
            <a:r>
              <a:rPr lang="en-US" sz="1600" b="1" dirty="0" smtClean="0">
                <a:solidFill>
                  <a:schemeClr val="accent5">
                    <a:lumMod val="60000"/>
                    <a:lumOff val="40000"/>
                  </a:schemeClr>
                </a:solidFill>
              </a:rPr>
              <a:t>Kate</a:t>
            </a:r>
            <a:endParaRPr lang="en-US" sz="1600" b="1" dirty="0">
              <a:solidFill>
                <a:schemeClr val="accent5">
                  <a:lumMod val="60000"/>
                  <a:lumOff val="40000"/>
                </a:schemeClr>
              </a:solidFill>
            </a:endParaRPr>
          </a:p>
        </p:txBody>
      </p:sp>
      <p:sp>
        <p:nvSpPr>
          <p:cNvPr id="53" name="TextBox 52"/>
          <p:cNvSpPr txBox="1"/>
          <p:nvPr/>
        </p:nvSpPr>
        <p:spPr>
          <a:xfrm>
            <a:off x="6026472" y="4114855"/>
            <a:ext cx="586519" cy="338554"/>
          </a:xfrm>
          <a:prstGeom prst="rect">
            <a:avLst/>
          </a:prstGeom>
          <a:noFill/>
        </p:spPr>
        <p:txBody>
          <a:bodyPr wrap="none" rtlCol="0">
            <a:spAutoFit/>
          </a:bodyPr>
          <a:lstStyle/>
          <a:p>
            <a:r>
              <a:rPr lang="en-US" sz="1600" b="1" dirty="0" smtClean="0">
                <a:solidFill>
                  <a:schemeClr val="accent5">
                    <a:lumMod val="60000"/>
                    <a:lumOff val="40000"/>
                  </a:schemeClr>
                </a:solidFill>
              </a:rPr>
              <a:t>Paul</a:t>
            </a:r>
            <a:endParaRPr lang="en-US" sz="1600" b="1" dirty="0">
              <a:solidFill>
                <a:schemeClr val="accent5">
                  <a:lumMod val="60000"/>
                  <a:lumOff val="40000"/>
                </a:schemeClr>
              </a:solidFill>
            </a:endParaRPr>
          </a:p>
        </p:txBody>
      </p:sp>
      <p:sp>
        <p:nvSpPr>
          <p:cNvPr id="54" name="TextBox 53"/>
          <p:cNvSpPr txBox="1"/>
          <p:nvPr/>
        </p:nvSpPr>
        <p:spPr>
          <a:xfrm>
            <a:off x="6805405" y="4114855"/>
            <a:ext cx="560169" cy="338554"/>
          </a:xfrm>
          <a:prstGeom prst="rect">
            <a:avLst/>
          </a:prstGeom>
          <a:noFill/>
        </p:spPr>
        <p:txBody>
          <a:bodyPr wrap="none" rtlCol="0">
            <a:spAutoFit/>
          </a:bodyPr>
          <a:lstStyle/>
          <a:p>
            <a:r>
              <a:rPr lang="en-US" sz="1600" b="1" dirty="0" smtClean="0">
                <a:solidFill>
                  <a:schemeClr val="accent5">
                    <a:lumMod val="60000"/>
                    <a:lumOff val="40000"/>
                  </a:schemeClr>
                </a:solidFill>
              </a:rPr>
              <a:t>Max</a:t>
            </a:r>
            <a:endParaRPr lang="en-US" sz="1600" b="1" dirty="0">
              <a:solidFill>
                <a:schemeClr val="accent5">
                  <a:lumMod val="60000"/>
                  <a:lumOff val="40000"/>
                </a:schemeClr>
              </a:solidFill>
            </a:endParaRPr>
          </a:p>
        </p:txBody>
      </p:sp>
      <p:sp>
        <p:nvSpPr>
          <p:cNvPr id="55" name="TextBox 54"/>
          <p:cNvSpPr txBox="1"/>
          <p:nvPr/>
        </p:nvSpPr>
        <p:spPr>
          <a:xfrm>
            <a:off x="7568993" y="4114855"/>
            <a:ext cx="545843" cy="338554"/>
          </a:xfrm>
          <a:prstGeom prst="rect">
            <a:avLst/>
          </a:prstGeom>
          <a:noFill/>
        </p:spPr>
        <p:txBody>
          <a:bodyPr wrap="none" rtlCol="0">
            <a:spAutoFit/>
          </a:bodyPr>
          <a:lstStyle/>
          <a:p>
            <a:r>
              <a:rPr lang="en-US" sz="1600" b="1" dirty="0" smtClean="0">
                <a:solidFill>
                  <a:schemeClr val="accent5">
                    <a:lumMod val="60000"/>
                    <a:lumOff val="40000"/>
                  </a:schemeClr>
                </a:solidFill>
              </a:rPr>
              <a:t>Ben        </a:t>
            </a:r>
            <a:endParaRPr lang="en-US" sz="1600" b="1" dirty="0">
              <a:solidFill>
                <a:schemeClr val="accent5">
                  <a:lumMod val="60000"/>
                  <a:lumOff val="40000"/>
                </a:schemeClr>
              </a:solidFill>
            </a:endParaRPr>
          </a:p>
        </p:txBody>
      </p:sp>
      <p:sp>
        <p:nvSpPr>
          <p:cNvPr id="3" name="TextBox 2"/>
          <p:cNvSpPr txBox="1"/>
          <p:nvPr/>
        </p:nvSpPr>
        <p:spPr>
          <a:xfrm>
            <a:off x="3045658" y="3605729"/>
            <a:ext cx="495749" cy="369332"/>
          </a:xfrm>
          <a:prstGeom prst="rect">
            <a:avLst/>
          </a:prstGeom>
          <a:noFill/>
        </p:spPr>
        <p:txBody>
          <a:bodyPr wrap="none" rtlCol="0">
            <a:spAutoFit/>
          </a:bodyPr>
          <a:lstStyle/>
          <a:p>
            <a:r>
              <a:rPr lang="en-US" dirty="0" smtClean="0">
                <a:solidFill>
                  <a:srgbClr val="FFFF00"/>
                </a:solidFill>
              </a:rPr>
              <a:t>OO</a:t>
            </a:r>
            <a:endParaRPr lang="en-US" dirty="0">
              <a:solidFill>
                <a:srgbClr val="FFFF00"/>
              </a:solidFill>
            </a:endParaRPr>
          </a:p>
        </p:txBody>
      </p:sp>
      <p:sp>
        <p:nvSpPr>
          <p:cNvPr id="56" name="TextBox 55"/>
          <p:cNvSpPr txBox="1"/>
          <p:nvPr/>
        </p:nvSpPr>
        <p:spPr>
          <a:xfrm>
            <a:off x="7642529" y="4902200"/>
            <a:ext cx="495749" cy="369332"/>
          </a:xfrm>
          <a:prstGeom prst="rect">
            <a:avLst/>
          </a:prstGeom>
          <a:noFill/>
        </p:spPr>
        <p:txBody>
          <a:bodyPr wrap="none" rtlCol="0">
            <a:spAutoFit/>
          </a:bodyPr>
          <a:lstStyle/>
          <a:p>
            <a:r>
              <a:rPr lang="en-US" dirty="0" smtClean="0">
                <a:solidFill>
                  <a:srgbClr val="FFFF00"/>
                </a:solidFill>
              </a:rPr>
              <a:t>OO</a:t>
            </a:r>
            <a:endParaRPr lang="en-US" dirty="0">
              <a:solidFill>
                <a:srgbClr val="FFFF00"/>
              </a:solidFill>
            </a:endParaRPr>
          </a:p>
        </p:txBody>
      </p:sp>
      <p:sp>
        <p:nvSpPr>
          <p:cNvPr id="57" name="TextBox 56"/>
          <p:cNvSpPr txBox="1"/>
          <p:nvPr/>
        </p:nvSpPr>
        <p:spPr>
          <a:xfrm>
            <a:off x="5434846" y="3605729"/>
            <a:ext cx="495749" cy="369332"/>
          </a:xfrm>
          <a:prstGeom prst="rect">
            <a:avLst/>
          </a:prstGeom>
          <a:noFill/>
        </p:spPr>
        <p:txBody>
          <a:bodyPr wrap="none" rtlCol="0">
            <a:spAutoFit/>
          </a:bodyPr>
          <a:lstStyle/>
          <a:p>
            <a:r>
              <a:rPr lang="en-US" dirty="0" smtClean="0">
                <a:solidFill>
                  <a:srgbClr val="FFFF00"/>
                </a:solidFill>
              </a:rPr>
              <a:t>OO</a:t>
            </a:r>
            <a:endParaRPr lang="en-US" dirty="0">
              <a:solidFill>
                <a:srgbClr val="FFFF00"/>
              </a:solidFill>
            </a:endParaRPr>
          </a:p>
        </p:txBody>
      </p:sp>
      <p:sp>
        <p:nvSpPr>
          <p:cNvPr id="6" name="TextBox 5"/>
          <p:cNvSpPr txBox="1"/>
          <p:nvPr/>
        </p:nvSpPr>
        <p:spPr>
          <a:xfrm>
            <a:off x="4209445" y="3605729"/>
            <a:ext cx="451453" cy="369332"/>
          </a:xfrm>
          <a:prstGeom prst="rect">
            <a:avLst/>
          </a:prstGeom>
          <a:noFill/>
        </p:spPr>
        <p:txBody>
          <a:bodyPr wrap="none" rtlCol="0">
            <a:spAutoFit/>
          </a:bodyPr>
          <a:lstStyle/>
          <a:p>
            <a:r>
              <a:rPr lang="en-US" dirty="0" smtClean="0">
                <a:solidFill>
                  <a:srgbClr val="FFFF00"/>
                </a:solidFill>
              </a:rPr>
              <a:t>AB</a:t>
            </a:r>
            <a:endParaRPr lang="en-US" dirty="0">
              <a:solidFill>
                <a:srgbClr val="FFFF00"/>
              </a:solidFill>
            </a:endParaRPr>
          </a:p>
        </p:txBody>
      </p:sp>
      <p:sp>
        <p:nvSpPr>
          <p:cNvPr id="58" name="TextBox 57"/>
          <p:cNvSpPr txBox="1"/>
          <p:nvPr/>
        </p:nvSpPr>
        <p:spPr>
          <a:xfrm>
            <a:off x="6920772" y="4902200"/>
            <a:ext cx="451453" cy="369332"/>
          </a:xfrm>
          <a:prstGeom prst="rect">
            <a:avLst/>
          </a:prstGeom>
          <a:noFill/>
        </p:spPr>
        <p:txBody>
          <a:bodyPr wrap="none" rtlCol="0">
            <a:spAutoFit/>
          </a:bodyPr>
          <a:lstStyle/>
          <a:p>
            <a:r>
              <a:rPr lang="en-US" dirty="0" smtClean="0">
                <a:solidFill>
                  <a:srgbClr val="FFFF00"/>
                </a:solidFill>
              </a:rPr>
              <a:t>AB</a:t>
            </a:r>
            <a:endParaRPr lang="en-US" dirty="0">
              <a:solidFill>
                <a:srgbClr val="FFFF00"/>
              </a:solidFill>
            </a:endParaRPr>
          </a:p>
        </p:txBody>
      </p:sp>
      <p:sp>
        <p:nvSpPr>
          <p:cNvPr id="8" name="TextBox 7"/>
          <p:cNvSpPr txBox="1"/>
          <p:nvPr/>
        </p:nvSpPr>
        <p:spPr>
          <a:xfrm>
            <a:off x="4209445" y="2338401"/>
            <a:ext cx="476362" cy="369332"/>
          </a:xfrm>
          <a:prstGeom prst="rect">
            <a:avLst/>
          </a:prstGeom>
          <a:noFill/>
        </p:spPr>
        <p:txBody>
          <a:bodyPr wrap="none" rtlCol="0">
            <a:spAutoFit/>
          </a:bodyPr>
          <a:lstStyle/>
          <a:p>
            <a:r>
              <a:rPr lang="en-US" dirty="0" smtClean="0">
                <a:solidFill>
                  <a:srgbClr val="FFFF00"/>
                </a:solidFill>
              </a:rPr>
              <a:t>AO</a:t>
            </a:r>
            <a:endParaRPr lang="en-US" dirty="0">
              <a:solidFill>
                <a:srgbClr val="FFFF00"/>
              </a:solidFill>
            </a:endParaRPr>
          </a:p>
        </p:txBody>
      </p:sp>
      <p:sp>
        <p:nvSpPr>
          <p:cNvPr id="59" name="TextBox 58"/>
          <p:cNvSpPr txBox="1"/>
          <p:nvPr/>
        </p:nvSpPr>
        <p:spPr>
          <a:xfrm>
            <a:off x="6375875" y="3605729"/>
            <a:ext cx="476362" cy="369332"/>
          </a:xfrm>
          <a:prstGeom prst="rect">
            <a:avLst/>
          </a:prstGeom>
          <a:noFill/>
        </p:spPr>
        <p:txBody>
          <a:bodyPr wrap="none" rtlCol="0">
            <a:spAutoFit/>
          </a:bodyPr>
          <a:lstStyle/>
          <a:p>
            <a:r>
              <a:rPr lang="en-US" dirty="0" smtClean="0">
                <a:solidFill>
                  <a:srgbClr val="FFFF00"/>
                </a:solidFill>
              </a:rPr>
              <a:t>AO</a:t>
            </a:r>
            <a:endParaRPr lang="en-US" dirty="0">
              <a:solidFill>
                <a:srgbClr val="FFFF00"/>
              </a:solidFill>
            </a:endParaRPr>
          </a:p>
        </p:txBody>
      </p:sp>
      <p:sp>
        <p:nvSpPr>
          <p:cNvPr id="60" name="TextBox 59"/>
          <p:cNvSpPr txBox="1"/>
          <p:nvPr/>
        </p:nvSpPr>
        <p:spPr>
          <a:xfrm>
            <a:off x="6126636" y="4902200"/>
            <a:ext cx="476362" cy="369332"/>
          </a:xfrm>
          <a:prstGeom prst="rect">
            <a:avLst/>
          </a:prstGeom>
          <a:noFill/>
        </p:spPr>
        <p:txBody>
          <a:bodyPr wrap="none" rtlCol="0">
            <a:spAutoFit/>
          </a:bodyPr>
          <a:lstStyle/>
          <a:p>
            <a:r>
              <a:rPr lang="en-US" dirty="0" smtClean="0">
                <a:solidFill>
                  <a:srgbClr val="FFFF00"/>
                </a:solidFill>
              </a:rPr>
              <a:t>AO</a:t>
            </a:r>
            <a:endParaRPr lang="en-US" dirty="0">
              <a:solidFill>
                <a:srgbClr val="FFFF00"/>
              </a:solidFill>
            </a:endParaRPr>
          </a:p>
        </p:txBody>
      </p:sp>
      <p:sp>
        <p:nvSpPr>
          <p:cNvPr id="61" name="TextBox 60"/>
          <p:cNvSpPr txBox="1"/>
          <p:nvPr/>
        </p:nvSpPr>
        <p:spPr>
          <a:xfrm>
            <a:off x="2099621" y="4902200"/>
            <a:ext cx="476362" cy="369332"/>
          </a:xfrm>
          <a:prstGeom prst="rect">
            <a:avLst/>
          </a:prstGeom>
          <a:noFill/>
        </p:spPr>
        <p:txBody>
          <a:bodyPr wrap="none" rtlCol="0">
            <a:spAutoFit/>
          </a:bodyPr>
          <a:lstStyle/>
          <a:p>
            <a:r>
              <a:rPr lang="en-US" dirty="0" smtClean="0">
                <a:solidFill>
                  <a:srgbClr val="FFFF00"/>
                </a:solidFill>
              </a:rPr>
              <a:t>AO</a:t>
            </a:r>
            <a:endParaRPr lang="en-US" dirty="0">
              <a:solidFill>
                <a:srgbClr val="FFFF00"/>
              </a:solidFill>
            </a:endParaRPr>
          </a:p>
        </p:txBody>
      </p:sp>
      <p:sp>
        <p:nvSpPr>
          <p:cNvPr id="62" name="TextBox 61"/>
          <p:cNvSpPr txBox="1"/>
          <p:nvPr/>
        </p:nvSpPr>
        <p:spPr>
          <a:xfrm>
            <a:off x="3055865" y="4902200"/>
            <a:ext cx="470840" cy="369332"/>
          </a:xfrm>
          <a:prstGeom prst="rect">
            <a:avLst/>
          </a:prstGeom>
          <a:noFill/>
        </p:spPr>
        <p:txBody>
          <a:bodyPr wrap="none" rtlCol="0">
            <a:spAutoFit/>
          </a:bodyPr>
          <a:lstStyle/>
          <a:p>
            <a:r>
              <a:rPr lang="en-US" dirty="0" smtClean="0">
                <a:solidFill>
                  <a:srgbClr val="FFFF00"/>
                </a:solidFill>
              </a:rPr>
              <a:t>BO</a:t>
            </a:r>
            <a:endParaRPr lang="en-US" dirty="0">
              <a:solidFill>
                <a:srgbClr val="FFFF00"/>
              </a:solidFill>
            </a:endParaRPr>
          </a:p>
        </p:txBody>
      </p:sp>
      <p:sp>
        <p:nvSpPr>
          <p:cNvPr id="63" name="TextBox 62"/>
          <p:cNvSpPr txBox="1"/>
          <p:nvPr/>
        </p:nvSpPr>
        <p:spPr>
          <a:xfrm>
            <a:off x="5178013" y="2343666"/>
            <a:ext cx="470840" cy="369332"/>
          </a:xfrm>
          <a:prstGeom prst="rect">
            <a:avLst/>
          </a:prstGeom>
          <a:noFill/>
        </p:spPr>
        <p:txBody>
          <a:bodyPr wrap="none" rtlCol="0">
            <a:spAutoFit/>
          </a:bodyPr>
          <a:lstStyle/>
          <a:p>
            <a:r>
              <a:rPr lang="en-US" dirty="0" smtClean="0">
                <a:solidFill>
                  <a:srgbClr val="FFFF00"/>
                </a:solidFill>
              </a:rPr>
              <a:t>BO</a:t>
            </a:r>
            <a:endParaRPr lang="en-US" dirty="0">
              <a:solidFill>
                <a:srgbClr val="FFFF00"/>
              </a:solidFill>
            </a:endParaRPr>
          </a:p>
        </p:txBody>
      </p:sp>
      <p:sp>
        <p:nvSpPr>
          <p:cNvPr id="10" name="TextBox 9"/>
          <p:cNvSpPr txBox="1"/>
          <p:nvPr/>
        </p:nvSpPr>
        <p:spPr>
          <a:xfrm>
            <a:off x="2085673" y="3236397"/>
            <a:ext cx="468247" cy="369332"/>
          </a:xfrm>
          <a:prstGeom prst="rect">
            <a:avLst/>
          </a:prstGeom>
          <a:noFill/>
        </p:spPr>
        <p:txBody>
          <a:bodyPr wrap="none" rtlCol="0">
            <a:spAutoFit/>
          </a:bodyPr>
          <a:lstStyle/>
          <a:p>
            <a:r>
              <a:rPr lang="en-US" b="1" dirty="0" smtClean="0"/>
              <a:t>AB</a:t>
            </a:r>
            <a:endParaRPr lang="en-US" b="1" dirty="0"/>
          </a:p>
        </p:txBody>
      </p:sp>
      <p:sp>
        <p:nvSpPr>
          <p:cNvPr id="65" name="TextBox 64"/>
          <p:cNvSpPr txBox="1"/>
          <p:nvPr/>
        </p:nvSpPr>
        <p:spPr>
          <a:xfrm>
            <a:off x="2085673" y="3605729"/>
            <a:ext cx="451453" cy="369332"/>
          </a:xfrm>
          <a:prstGeom prst="rect">
            <a:avLst/>
          </a:prstGeom>
          <a:noFill/>
        </p:spPr>
        <p:txBody>
          <a:bodyPr wrap="none" rtlCol="0">
            <a:spAutoFit/>
          </a:bodyPr>
          <a:lstStyle/>
          <a:p>
            <a:r>
              <a:rPr lang="en-US" dirty="0" smtClean="0">
                <a:solidFill>
                  <a:srgbClr val="FFFF00"/>
                </a:solidFill>
              </a:rPr>
              <a:t>AB</a:t>
            </a:r>
            <a:endParaRPr lang="en-US" dirty="0">
              <a:solidFill>
                <a:srgbClr val="FFFF00"/>
              </a:solidFill>
            </a:endParaRPr>
          </a:p>
        </p:txBody>
      </p:sp>
      <p:sp>
        <p:nvSpPr>
          <p:cNvPr id="66" name="TextBox 65"/>
          <p:cNvSpPr txBox="1"/>
          <p:nvPr/>
        </p:nvSpPr>
        <p:spPr>
          <a:xfrm>
            <a:off x="7416800" y="3605729"/>
            <a:ext cx="470840" cy="369332"/>
          </a:xfrm>
          <a:prstGeom prst="rect">
            <a:avLst/>
          </a:prstGeom>
          <a:noFill/>
        </p:spPr>
        <p:txBody>
          <a:bodyPr wrap="none" rtlCol="0">
            <a:spAutoFit/>
          </a:bodyPr>
          <a:lstStyle/>
          <a:p>
            <a:r>
              <a:rPr lang="en-US" dirty="0" smtClean="0">
                <a:solidFill>
                  <a:srgbClr val="FFFF00"/>
                </a:solidFill>
              </a:rPr>
              <a:t>BO</a:t>
            </a:r>
            <a:endParaRPr lang="en-US" dirty="0">
              <a:solidFill>
                <a:srgbClr val="FFFF00"/>
              </a:solidFill>
            </a:endParaRPr>
          </a:p>
        </p:txBody>
      </p:sp>
      <p:sp>
        <p:nvSpPr>
          <p:cNvPr id="64" name="Oval 63"/>
          <p:cNvSpPr/>
          <p:nvPr/>
        </p:nvSpPr>
        <p:spPr>
          <a:xfrm>
            <a:off x="1809167" y="2755383"/>
            <a:ext cx="1021400" cy="1287965"/>
          </a:xfrm>
          <a:prstGeom prst="ellipse">
            <a:avLst/>
          </a:prstGeom>
          <a:noFill/>
          <a:ln w="28575" cmpd="sng">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4927600" y="1463186"/>
            <a:ext cx="1021400" cy="1287965"/>
          </a:xfrm>
          <a:prstGeom prst="ellipse">
            <a:avLst/>
          </a:prstGeom>
          <a:noFill/>
          <a:ln w="28575" cmpd="sng">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7142054" y="2734217"/>
            <a:ext cx="1021400" cy="1287965"/>
          </a:xfrm>
          <a:prstGeom prst="ellipse">
            <a:avLst/>
          </a:prstGeom>
          <a:noFill/>
          <a:ln w="28575" cmpd="sng">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205448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396" y="372534"/>
            <a:ext cx="7583487" cy="1044388"/>
          </a:xfrm>
        </p:spPr>
        <p:txBody>
          <a:bodyPr/>
          <a:lstStyle/>
          <a:p>
            <a:r>
              <a:rPr lang="en-US" dirty="0" smtClean="0"/>
              <a:t>Good luck at WESO!</a:t>
            </a:r>
            <a:endParaRPr lang="en-US" dirty="0"/>
          </a:p>
        </p:txBody>
      </p:sp>
      <p:pic>
        <p:nvPicPr>
          <p:cNvPr id="6" name="Picture 5"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800" y="2207684"/>
            <a:ext cx="3098800" cy="2628900"/>
          </a:xfrm>
          <a:prstGeom prst="rect">
            <a:avLst/>
          </a:prstGeom>
        </p:spPr>
      </p:pic>
      <p:pic>
        <p:nvPicPr>
          <p:cNvPr id="7" name="Picture 6"/>
          <p:cNvPicPr>
            <a:picLocks noChangeAspect="1"/>
          </p:cNvPicPr>
          <p:nvPr/>
        </p:nvPicPr>
        <p:blipFill rotWithShape="1">
          <a:blip r:embed="rId3"/>
          <a:srcRect t="8687" b="5454"/>
          <a:stretch/>
        </p:blipFill>
        <p:spPr>
          <a:xfrm>
            <a:off x="5168901" y="2015065"/>
            <a:ext cx="2956614" cy="3598335"/>
          </a:xfrm>
          <a:prstGeom prst="rect">
            <a:avLst/>
          </a:prstGeom>
        </p:spPr>
      </p:pic>
    </p:spTree>
    <p:extLst>
      <p:ext uri="{BB962C8B-B14F-4D97-AF65-F5344CB8AC3E}">
        <p14:creationId xmlns:p14="http://schemas.microsoft.com/office/powerpoint/2010/main" val="29329303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ctrTitle"/>
          </p:nvPr>
        </p:nvSpPr>
        <p:spPr>
          <a:xfrm>
            <a:off x="-3227374" y="203895"/>
            <a:ext cx="8222100" cy="1118400"/>
          </a:xfrm>
          <a:prstGeom prst="rect">
            <a:avLst/>
          </a:prstGeom>
        </p:spPr>
        <p:txBody>
          <a:bodyPr lIns="91425" tIns="91425" rIns="91425" bIns="91425" anchor="b" anchorCtr="0">
            <a:noAutofit/>
          </a:bodyPr>
          <a:lstStyle/>
          <a:p>
            <a:pPr lvl="0">
              <a:spcBef>
                <a:spcPts val="0"/>
              </a:spcBef>
              <a:buNone/>
            </a:pPr>
            <a:r>
              <a:rPr lang="en" dirty="0"/>
              <a:t>Base Pairing Rule</a:t>
            </a:r>
          </a:p>
        </p:txBody>
      </p:sp>
      <p:sp>
        <p:nvSpPr>
          <p:cNvPr id="174" name="Shape 174"/>
          <p:cNvSpPr txBox="1">
            <a:spLocks noGrp="1"/>
          </p:cNvSpPr>
          <p:nvPr>
            <p:ph type="subTitle" idx="1"/>
          </p:nvPr>
        </p:nvSpPr>
        <p:spPr>
          <a:xfrm>
            <a:off x="579888" y="2261749"/>
            <a:ext cx="8222100" cy="577200"/>
          </a:xfrm>
          <a:prstGeom prst="rect">
            <a:avLst/>
          </a:prstGeom>
        </p:spPr>
        <p:txBody>
          <a:bodyPr lIns="91425" tIns="91425" rIns="91425" bIns="91425" anchor="t" anchorCtr="0">
            <a:noAutofit/>
          </a:bodyPr>
          <a:lstStyle/>
          <a:p>
            <a:pPr lvl="0" algn="l">
              <a:spcBef>
                <a:spcPts val="0"/>
              </a:spcBef>
              <a:buNone/>
            </a:pPr>
            <a:r>
              <a:rPr lang="en" dirty="0"/>
              <a:t>Adenine - Thymine</a:t>
            </a:r>
          </a:p>
          <a:p>
            <a:pPr lvl="0" algn="l">
              <a:spcBef>
                <a:spcPts val="0"/>
              </a:spcBef>
              <a:buNone/>
            </a:pPr>
            <a:r>
              <a:rPr lang="en" dirty="0"/>
              <a:t>Guanine - Cytosine</a:t>
            </a:r>
          </a:p>
        </p:txBody>
      </p:sp>
      <p:pic>
        <p:nvPicPr>
          <p:cNvPr id="175" name="Shape 175"/>
          <p:cNvPicPr preferRelativeResize="0"/>
          <p:nvPr/>
        </p:nvPicPr>
        <p:blipFill>
          <a:blip r:embed="rId3">
            <a:alphaModFix/>
          </a:blip>
          <a:stretch>
            <a:fillRect/>
          </a:stretch>
        </p:blipFill>
        <p:spPr>
          <a:xfrm>
            <a:off x="3730357" y="1455279"/>
            <a:ext cx="4422876" cy="5041254"/>
          </a:xfrm>
          <a:prstGeom prst="rect">
            <a:avLst/>
          </a:prstGeom>
          <a:noFill/>
          <a:ln>
            <a:noFill/>
          </a:ln>
        </p:spPr>
      </p:pic>
      <p:sp>
        <p:nvSpPr>
          <p:cNvPr id="177" name="Shape 177"/>
          <p:cNvSpPr/>
          <p:nvPr/>
        </p:nvSpPr>
        <p:spPr>
          <a:xfrm>
            <a:off x="7074993" y="1455279"/>
            <a:ext cx="1078239" cy="4732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42737968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ctrTitle"/>
          </p:nvPr>
        </p:nvSpPr>
        <p:spPr>
          <a:xfrm>
            <a:off x="324425" y="922529"/>
            <a:ext cx="8222100" cy="1118400"/>
          </a:xfrm>
          <a:prstGeom prst="rect">
            <a:avLst/>
          </a:prstGeom>
        </p:spPr>
        <p:txBody>
          <a:bodyPr lIns="91425" tIns="91425" rIns="91425" bIns="91425" anchor="b" anchorCtr="0">
            <a:noAutofit/>
          </a:bodyPr>
          <a:lstStyle/>
          <a:p>
            <a:pPr lvl="0" algn="l">
              <a:spcBef>
                <a:spcPts val="0"/>
              </a:spcBef>
              <a:buNone/>
            </a:pPr>
            <a:r>
              <a:rPr lang="en" dirty="0"/>
              <a:t>Antiparallel Nature of the </a:t>
            </a:r>
          </a:p>
          <a:p>
            <a:pPr lvl="0" algn="l">
              <a:spcBef>
                <a:spcPts val="0"/>
              </a:spcBef>
              <a:buNone/>
            </a:pPr>
            <a:r>
              <a:rPr lang="en" dirty="0"/>
              <a:t>Double </a:t>
            </a:r>
            <a:r>
              <a:rPr lang="en" dirty="0" smtClean="0"/>
              <a:t>Helix</a:t>
            </a:r>
            <a:endParaRPr lang="en" dirty="0"/>
          </a:p>
        </p:txBody>
      </p:sp>
      <p:sp>
        <p:nvSpPr>
          <p:cNvPr id="183" name="Shape 183"/>
          <p:cNvSpPr txBox="1">
            <a:spLocks noGrp="1"/>
          </p:cNvSpPr>
          <p:nvPr>
            <p:ph type="subTitle" idx="1"/>
          </p:nvPr>
        </p:nvSpPr>
        <p:spPr>
          <a:xfrm>
            <a:off x="131987" y="2623201"/>
            <a:ext cx="8222100" cy="577200"/>
          </a:xfrm>
          <a:prstGeom prst="rect">
            <a:avLst/>
          </a:prstGeom>
        </p:spPr>
        <p:txBody>
          <a:bodyPr lIns="91425" tIns="91425" rIns="91425" bIns="91425" anchor="t" anchorCtr="0">
            <a:noAutofit/>
          </a:bodyPr>
          <a:lstStyle/>
          <a:p>
            <a:pPr marL="514350" lvl="0" indent="-285750" algn="l" rtl="0">
              <a:spcBef>
                <a:spcPts val="0"/>
              </a:spcBef>
              <a:buFont typeface="Arial"/>
              <a:buChar char="•"/>
            </a:pPr>
            <a:r>
              <a:rPr lang="en" dirty="0"/>
              <a:t>The two strands of the double helix </a:t>
            </a:r>
            <a:endParaRPr lang="en-US" dirty="0" smtClean="0"/>
          </a:p>
          <a:p>
            <a:pPr marL="228600" lvl="0" algn="l" rtl="0">
              <a:spcBef>
                <a:spcPts val="0"/>
              </a:spcBef>
            </a:pPr>
            <a:r>
              <a:rPr lang="en-US" dirty="0" smtClean="0"/>
              <a:t>	</a:t>
            </a:r>
            <a:r>
              <a:rPr lang="en" dirty="0" smtClean="0"/>
              <a:t>run </a:t>
            </a:r>
            <a:r>
              <a:rPr lang="en" dirty="0"/>
              <a:t>in opposite directions.</a:t>
            </a:r>
          </a:p>
          <a:p>
            <a:pPr marL="514350" lvl="0" indent="-285750" algn="l" rtl="0">
              <a:spcBef>
                <a:spcPts val="0"/>
              </a:spcBef>
              <a:buFont typeface="Arial"/>
              <a:buChar char="•"/>
            </a:pPr>
            <a:r>
              <a:rPr lang="en" dirty="0"/>
              <a:t>The end of the strand with a free </a:t>
            </a:r>
            <a:endParaRPr lang="en-US" dirty="0" smtClean="0"/>
          </a:p>
          <a:p>
            <a:pPr marL="228600" lvl="0" algn="l" rtl="0">
              <a:spcBef>
                <a:spcPts val="0"/>
              </a:spcBef>
            </a:pPr>
            <a:r>
              <a:rPr lang="en-US" dirty="0"/>
              <a:t>	</a:t>
            </a:r>
            <a:r>
              <a:rPr lang="en" dirty="0" smtClean="0"/>
              <a:t>phosphate </a:t>
            </a:r>
            <a:r>
              <a:rPr lang="en-US" dirty="0" smtClean="0"/>
              <a:t>is the 5’end</a:t>
            </a:r>
            <a:r>
              <a:rPr lang="en" dirty="0" smtClean="0"/>
              <a:t>.</a:t>
            </a:r>
            <a:endParaRPr lang="en" dirty="0"/>
          </a:p>
          <a:p>
            <a:pPr marL="514350" lvl="0" indent="-285750" algn="l" rtl="0">
              <a:spcBef>
                <a:spcPts val="0"/>
              </a:spcBef>
              <a:buFont typeface="Arial"/>
              <a:buChar char="•"/>
            </a:pPr>
            <a:r>
              <a:rPr lang="en" dirty="0"/>
              <a:t>The end of the strand with a free </a:t>
            </a:r>
            <a:endParaRPr lang="en-US" dirty="0" smtClean="0"/>
          </a:p>
          <a:p>
            <a:pPr marL="228600" lvl="0" algn="l" rtl="0">
              <a:spcBef>
                <a:spcPts val="0"/>
              </a:spcBef>
            </a:pPr>
            <a:r>
              <a:rPr lang="en-US" dirty="0"/>
              <a:t>	</a:t>
            </a:r>
            <a:r>
              <a:rPr lang="en" dirty="0" smtClean="0"/>
              <a:t>sugar </a:t>
            </a:r>
            <a:r>
              <a:rPr lang="en" dirty="0"/>
              <a:t>will be referred to as </a:t>
            </a:r>
            <a:r>
              <a:rPr lang="en" dirty="0" smtClean="0"/>
              <a:t>th</a:t>
            </a:r>
            <a:r>
              <a:rPr lang="en-US" dirty="0" err="1" smtClean="0"/>
              <a:t>e</a:t>
            </a:r>
            <a:r>
              <a:rPr lang="en-US" dirty="0" smtClean="0"/>
              <a:t> 3’ end</a:t>
            </a:r>
            <a:r>
              <a:rPr lang="en" dirty="0" smtClean="0"/>
              <a:t>.</a:t>
            </a:r>
            <a:endParaRPr lang="en" dirty="0"/>
          </a:p>
        </p:txBody>
      </p:sp>
      <p:pic>
        <p:nvPicPr>
          <p:cNvPr id="2" name="Picture 1" descr="dnaribn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063" y="1943099"/>
            <a:ext cx="2400300" cy="3698823"/>
          </a:xfrm>
          <a:prstGeom prst="rect">
            <a:avLst/>
          </a:prstGeom>
        </p:spPr>
      </p:pic>
    </p:spTree>
    <p:extLst>
      <p:ext uri="{BB962C8B-B14F-4D97-AF65-F5344CB8AC3E}">
        <p14:creationId xmlns:p14="http://schemas.microsoft.com/office/powerpoint/2010/main" val="24592255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1324.jpg"/>
          <p:cNvPicPr>
            <a:picLocks noChangeAspect="1"/>
          </p:cNvPicPr>
          <p:nvPr/>
        </p:nvPicPr>
        <p:blipFill rotWithShape="1">
          <a:blip r:embed="rId2">
            <a:extLst>
              <a:ext uri="{28A0092B-C50C-407E-A947-70E740481C1C}">
                <a14:useLocalDpi xmlns:a14="http://schemas.microsoft.com/office/drawing/2010/main" val="0"/>
              </a:ext>
            </a:extLst>
          </a:blip>
          <a:srcRect l="14244" r="18405"/>
          <a:stretch/>
        </p:blipFill>
        <p:spPr>
          <a:xfrm>
            <a:off x="3084911" y="577246"/>
            <a:ext cx="2974178" cy="5887906"/>
          </a:xfrm>
          <a:prstGeom prst="rect">
            <a:avLst/>
          </a:prstGeom>
        </p:spPr>
      </p:pic>
      <p:cxnSp>
        <p:nvCxnSpPr>
          <p:cNvPr id="6" name="Straight Arrow Connector 5"/>
          <p:cNvCxnSpPr/>
          <p:nvPr/>
        </p:nvCxnSpPr>
        <p:spPr>
          <a:xfrm flipV="1">
            <a:off x="1975694" y="1526494"/>
            <a:ext cx="1462527" cy="1282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36277" y="1113534"/>
            <a:ext cx="1434182" cy="369332"/>
          </a:xfrm>
          <a:prstGeom prst="rect">
            <a:avLst/>
          </a:prstGeom>
          <a:noFill/>
        </p:spPr>
        <p:txBody>
          <a:bodyPr wrap="none" rtlCol="0">
            <a:spAutoFit/>
          </a:bodyPr>
          <a:lstStyle/>
          <a:p>
            <a:r>
              <a:rPr lang="en-US" b="1" dirty="0" smtClean="0">
                <a:latin typeface="Calibri"/>
                <a:cs typeface="Calibri"/>
              </a:rPr>
              <a:t>5’ Phosphate</a:t>
            </a:r>
          </a:p>
        </p:txBody>
      </p:sp>
      <p:cxnSp>
        <p:nvCxnSpPr>
          <p:cNvPr id="9" name="Straight Arrow Connector 8"/>
          <p:cNvCxnSpPr/>
          <p:nvPr/>
        </p:nvCxnSpPr>
        <p:spPr>
          <a:xfrm flipH="1">
            <a:off x="5824449" y="1411045"/>
            <a:ext cx="955764" cy="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869426" y="1226380"/>
            <a:ext cx="1609560" cy="369332"/>
          </a:xfrm>
          <a:prstGeom prst="rect">
            <a:avLst/>
          </a:prstGeom>
          <a:noFill/>
        </p:spPr>
        <p:txBody>
          <a:bodyPr wrap="none" rtlCol="0">
            <a:spAutoFit/>
          </a:bodyPr>
          <a:lstStyle/>
          <a:p>
            <a:r>
              <a:rPr lang="en-US" b="1" dirty="0" smtClean="0">
                <a:latin typeface="Calibri"/>
                <a:cs typeface="Calibri"/>
              </a:rPr>
              <a:t>3’ </a:t>
            </a:r>
            <a:r>
              <a:rPr lang="en-US" b="1" dirty="0" err="1" smtClean="0">
                <a:latin typeface="Calibri"/>
                <a:cs typeface="Calibri"/>
              </a:rPr>
              <a:t>Deoxyribose</a:t>
            </a:r>
            <a:endParaRPr lang="en-US" b="1" dirty="0" smtClean="0">
              <a:latin typeface="Calibri"/>
              <a:cs typeface="Calibri"/>
            </a:endParaRPr>
          </a:p>
        </p:txBody>
      </p:sp>
    </p:spTree>
    <p:extLst>
      <p:ext uri="{BB962C8B-B14F-4D97-AF65-F5344CB8AC3E}">
        <p14:creationId xmlns:p14="http://schemas.microsoft.com/office/powerpoint/2010/main" val="41014752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615" y="1689100"/>
            <a:ext cx="7583487" cy="871678"/>
          </a:xfrm>
        </p:spPr>
        <p:txBody>
          <a:bodyPr/>
          <a:lstStyle/>
          <a:p>
            <a:r>
              <a:rPr lang="en-US" dirty="0" smtClean="0"/>
              <a:t>DNA Model Questions</a:t>
            </a:r>
            <a:endParaRPr lang="en-US" dirty="0"/>
          </a:p>
        </p:txBody>
      </p:sp>
    </p:spTree>
    <p:extLst>
      <p:ext uri="{BB962C8B-B14F-4D97-AF65-F5344CB8AC3E}">
        <p14:creationId xmlns:p14="http://schemas.microsoft.com/office/powerpoint/2010/main" val="32448263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88039" y="128275"/>
            <a:ext cx="7583487" cy="813097"/>
          </a:xfrm>
        </p:spPr>
        <p:txBody>
          <a:bodyPr/>
          <a:lstStyle/>
          <a:p>
            <a:r>
              <a:rPr lang="en-US" dirty="0" smtClean="0"/>
              <a:t>DNA Model Answers</a:t>
            </a:r>
            <a:endParaRPr lang="en-US" dirty="0"/>
          </a:p>
        </p:txBody>
      </p:sp>
      <p:sp>
        <p:nvSpPr>
          <p:cNvPr id="7" name="Content Placeholder 6"/>
          <p:cNvSpPr>
            <a:spLocks noGrp="1"/>
          </p:cNvSpPr>
          <p:nvPr>
            <p:ph idx="1"/>
          </p:nvPr>
        </p:nvSpPr>
        <p:spPr>
          <a:xfrm>
            <a:off x="972694" y="1124792"/>
            <a:ext cx="7583487" cy="5276222"/>
          </a:xfrm>
        </p:spPr>
        <p:txBody>
          <a:bodyPr>
            <a:normAutofit/>
          </a:bodyPr>
          <a:lstStyle/>
          <a:p>
            <a:pPr marL="0" indent="0">
              <a:lnSpc>
                <a:spcPct val="50000"/>
              </a:lnSpc>
              <a:buNone/>
            </a:pPr>
            <a:endParaRPr lang="en-US" dirty="0"/>
          </a:p>
          <a:p>
            <a:pPr marL="514350" indent="-514350">
              <a:lnSpc>
                <a:spcPct val="50000"/>
              </a:lnSpc>
              <a:buFont typeface="+mj-lt"/>
              <a:buAutoNum type="romanUcPeriod"/>
            </a:pPr>
            <a:r>
              <a:rPr lang="en-US" dirty="0" smtClean="0"/>
              <a:t>A nucleotide is composed of 3 parts:</a:t>
            </a:r>
          </a:p>
          <a:p>
            <a:pPr marL="0" indent="0">
              <a:lnSpc>
                <a:spcPct val="50000"/>
              </a:lnSpc>
              <a:buNone/>
            </a:pPr>
            <a:r>
              <a:rPr lang="en-US" dirty="0" smtClean="0"/>
              <a:t>	(in any order)</a:t>
            </a:r>
            <a:endParaRPr lang="en-US" dirty="0"/>
          </a:p>
          <a:p>
            <a:pPr marL="295275" lvl="1" indent="0">
              <a:buNone/>
            </a:pPr>
            <a:r>
              <a:rPr lang="en-US" dirty="0" smtClean="0"/>
              <a:t>	</a:t>
            </a:r>
            <a:r>
              <a:rPr lang="en-US" sz="2200" dirty="0" smtClean="0"/>
              <a:t>a. Phosphate</a:t>
            </a:r>
          </a:p>
          <a:p>
            <a:pPr marL="295275" lvl="1" indent="0">
              <a:buNone/>
            </a:pPr>
            <a:r>
              <a:rPr lang="en-US" sz="2200" dirty="0" smtClean="0"/>
              <a:t>	b. </a:t>
            </a:r>
            <a:r>
              <a:rPr lang="en-US" sz="2200" dirty="0" err="1" smtClean="0"/>
              <a:t>Deoxyribose</a:t>
            </a:r>
            <a:endParaRPr lang="en-US" sz="2200" dirty="0" smtClean="0"/>
          </a:p>
          <a:p>
            <a:pPr marL="295275" lvl="1" indent="0">
              <a:buNone/>
            </a:pPr>
            <a:r>
              <a:rPr lang="en-US" sz="2200" dirty="0" smtClean="0"/>
              <a:t>	c. Base</a:t>
            </a:r>
          </a:p>
          <a:p>
            <a:pPr marL="752475" lvl="1" indent="-457200">
              <a:lnSpc>
                <a:spcPct val="50000"/>
              </a:lnSpc>
              <a:buFont typeface="+mj-lt"/>
              <a:buAutoNum type="alphaLcPeriod"/>
            </a:pPr>
            <a:endParaRPr lang="en-US" dirty="0"/>
          </a:p>
        </p:txBody>
      </p:sp>
    </p:spTree>
    <p:extLst>
      <p:ext uri="{BB962C8B-B14F-4D97-AF65-F5344CB8AC3E}">
        <p14:creationId xmlns:p14="http://schemas.microsoft.com/office/powerpoint/2010/main" val="2592721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3592</TotalTime>
  <Words>1644</Words>
  <Application>Microsoft Macintosh PowerPoint</Application>
  <PresentationFormat>On-screen Show (4:3)</PresentationFormat>
  <Paragraphs>510</Paragraphs>
  <Slides>47</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Revolution</vt:lpstr>
      <vt:lpstr>Document</vt:lpstr>
      <vt:lpstr>PowerPoint Presentation</vt:lpstr>
      <vt:lpstr>Practice Problems</vt:lpstr>
      <vt:lpstr>Format</vt:lpstr>
      <vt:lpstr>DNA Structure</vt:lpstr>
      <vt:lpstr>Base Pairing Rule</vt:lpstr>
      <vt:lpstr>Antiparallel Nature of the  Double Helix</vt:lpstr>
      <vt:lpstr>PowerPoint Presentation</vt:lpstr>
      <vt:lpstr>DNA Model Questions</vt:lpstr>
      <vt:lpstr>DNA Model Answers</vt:lpstr>
      <vt:lpstr>DNA Model Answers</vt:lpstr>
      <vt:lpstr>DNA Model Answers</vt:lpstr>
      <vt:lpstr>Codon Reading</vt:lpstr>
      <vt:lpstr>PowerPoint Presentation</vt:lpstr>
      <vt:lpstr>PowerPoint Presentation</vt:lpstr>
      <vt:lpstr>Mutations</vt:lpstr>
      <vt:lpstr>Types of Mutations</vt:lpstr>
      <vt:lpstr>Codon Reading Questions</vt:lpstr>
      <vt:lpstr>Answers</vt:lpstr>
      <vt:lpstr>Answers </vt:lpstr>
      <vt:lpstr>Answers</vt:lpstr>
      <vt:lpstr>Transcription and Translation (5th)</vt:lpstr>
      <vt:lpstr>Chromosomes and Karyotypes</vt:lpstr>
      <vt:lpstr>Karyotype Analysis</vt:lpstr>
      <vt:lpstr>Karyotype Questions – page 4 &amp; 5</vt:lpstr>
      <vt:lpstr>PowerPoint Presentation</vt:lpstr>
      <vt:lpstr>PowerPoint Presentation</vt:lpstr>
      <vt:lpstr>PowerPoint Presentation</vt:lpstr>
      <vt:lpstr>Punnett Squares</vt:lpstr>
      <vt:lpstr>Punnett Square Question – page 6</vt:lpstr>
      <vt:lpstr>Punnett Square - Answers</vt:lpstr>
      <vt:lpstr>PowerPoint Presentation</vt:lpstr>
      <vt:lpstr>Pedigree Analysis</vt:lpstr>
      <vt:lpstr>Pedigree Charts</vt:lpstr>
      <vt:lpstr>Pedigree Analysis</vt:lpstr>
      <vt:lpstr>Pedigree Analysis </vt:lpstr>
      <vt:lpstr>Pedigree Analysis - Answers</vt:lpstr>
      <vt:lpstr>Pedigree Analysis - Answers</vt:lpstr>
      <vt:lpstr>Red-Green Colorblindness</vt:lpstr>
      <vt:lpstr>Pedigree Analysis (5th)</vt:lpstr>
      <vt:lpstr>Pedigree Analysis (5th)</vt:lpstr>
      <vt:lpstr>Human ABO Blood Group Genetics </vt:lpstr>
      <vt:lpstr>Human ABO Blood Group Genetics Question – page 9</vt:lpstr>
      <vt:lpstr>Human ABO Blood Group Genetics Answer</vt:lpstr>
      <vt:lpstr>Human ABO Blood Group Genetics Answer</vt:lpstr>
      <vt:lpstr>Human ABO Blood Group Genetics Answer</vt:lpstr>
      <vt:lpstr>Human ABO Blood Group Genetics Answer</vt:lpstr>
      <vt:lpstr>Good luck at WESO!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 Meyer</dc:creator>
  <cp:lastModifiedBy>Debra Meyer</cp:lastModifiedBy>
  <cp:revision>82</cp:revision>
  <dcterms:created xsi:type="dcterms:W3CDTF">2018-04-07T14:56:59Z</dcterms:created>
  <dcterms:modified xsi:type="dcterms:W3CDTF">2019-02-25T13:43:40Z</dcterms:modified>
</cp:coreProperties>
</file>